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3"/>
  </p:notesMasterIdLst>
  <p:sldIdLst>
    <p:sldId id="256" r:id="rId2"/>
    <p:sldId id="277" r:id="rId3"/>
    <p:sldId id="278" r:id="rId4"/>
    <p:sldId id="290" r:id="rId5"/>
    <p:sldId id="257" r:id="rId6"/>
    <p:sldId id="279" r:id="rId7"/>
    <p:sldId id="281" r:id="rId8"/>
    <p:sldId id="282" r:id="rId9"/>
    <p:sldId id="283" r:id="rId10"/>
    <p:sldId id="284" r:id="rId11"/>
    <p:sldId id="285" r:id="rId12"/>
    <p:sldId id="286" r:id="rId13"/>
    <p:sldId id="287" r:id="rId14"/>
    <p:sldId id="288" r:id="rId15"/>
    <p:sldId id="289" r:id="rId16"/>
    <p:sldId id="291" r:id="rId17"/>
    <p:sldId id="293" r:id="rId18"/>
    <p:sldId id="295" r:id="rId19"/>
    <p:sldId id="294" r:id="rId20"/>
    <p:sldId id="297" r:id="rId21"/>
    <p:sldId id="296" r:id="rId22"/>
    <p:sldId id="298" r:id="rId23"/>
    <p:sldId id="299" r:id="rId24"/>
    <p:sldId id="301" r:id="rId25"/>
    <p:sldId id="302" r:id="rId26"/>
    <p:sldId id="300" r:id="rId27"/>
    <p:sldId id="304" r:id="rId28"/>
    <p:sldId id="303" r:id="rId29"/>
    <p:sldId id="305" r:id="rId30"/>
    <p:sldId id="307" r:id="rId31"/>
    <p:sldId id="306" r:id="rId32"/>
    <p:sldId id="308" r:id="rId33"/>
    <p:sldId id="309" r:id="rId34"/>
    <p:sldId id="311" r:id="rId35"/>
    <p:sldId id="312" r:id="rId36"/>
    <p:sldId id="310" r:id="rId37"/>
    <p:sldId id="313" r:id="rId38"/>
    <p:sldId id="314" r:id="rId39"/>
    <p:sldId id="315" r:id="rId40"/>
    <p:sldId id="316" r:id="rId41"/>
    <p:sldId id="317" r:id="rId42"/>
    <p:sldId id="318" r:id="rId43"/>
    <p:sldId id="319" r:id="rId44"/>
    <p:sldId id="321" r:id="rId45"/>
    <p:sldId id="320" r:id="rId46"/>
    <p:sldId id="322" r:id="rId47"/>
    <p:sldId id="326" r:id="rId48"/>
    <p:sldId id="323" r:id="rId49"/>
    <p:sldId id="324" r:id="rId50"/>
    <p:sldId id="325" r:id="rId51"/>
    <p:sldId id="327" r:id="rId52"/>
    <p:sldId id="328" r:id="rId53"/>
    <p:sldId id="329" r:id="rId54"/>
    <p:sldId id="330" r:id="rId55"/>
    <p:sldId id="331" r:id="rId56"/>
    <p:sldId id="332" r:id="rId57"/>
    <p:sldId id="338" r:id="rId58"/>
    <p:sldId id="337" r:id="rId59"/>
    <p:sldId id="339" r:id="rId60"/>
    <p:sldId id="370" r:id="rId61"/>
    <p:sldId id="371" r:id="rId6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0"/>
    <p:restoredTop sz="94629"/>
  </p:normalViewPr>
  <p:slideViewPr>
    <p:cSldViewPr snapToGrid="0" snapToObjects="1">
      <p:cViewPr varScale="1">
        <p:scale>
          <a:sx n="104" d="100"/>
          <a:sy n="104" d="100"/>
        </p:scale>
        <p:origin x="89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A35DF0-DD62-6E40-8CB7-410903CF5F38}" type="datetimeFigureOut">
              <a:rPr lang="en-US" smtClean="0"/>
              <a:t>10/29/23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91348D-2B49-0E49-9E81-9FBE2A1D4B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315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F15237-CF0C-7647-91B4-C5CA4BB0A1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CC5D93-BDDF-1B4C-B097-DA32F06B58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F5089D-610C-9C4A-B2D5-DBDA6D26BA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CFE1B4-1992-2943-B671-91002F453D34}" type="datetimeFigureOut">
              <a:rPr lang="en-US" smtClean="0"/>
              <a:t>10/29/23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F4DD86-C7BE-7847-8F75-F59FB705E4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7E938C-0652-5B4A-A6E3-BB30C83B1E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87261-7247-D245-B213-F4A516853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5083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F15D2-7C00-2F4D-81DF-1373D23CB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D44AF6-9908-FB43-BC94-0F9368C644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26E18B-79E1-8D4C-BAA3-20A7F9760F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CFE1B4-1992-2943-B671-91002F453D34}" type="datetimeFigureOut">
              <a:rPr lang="en-US" smtClean="0"/>
              <a:t>10/29/23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8451B3-0956-F744-A6AB-FA25CC1E2A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DBF25F-CF26-8D41-895D-B252578A2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87261-7247-D245-B213-F4A516853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9111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39D2C64-234E-FF4A-B07E-A0F58D1241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CEBDB83-C373-DF42-BD19-7F103043DE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AC138C-07EE-D742-B21C-CB90545051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CFE1B4-1992-2943-B671-91002F453D34}" type="datetimeFigureOut">
              <a:rPr lang="en-US" smtClean="0"/>
              <a:t>10/29/23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48D518-DECE-4845-8655-ED5A512401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050D29-607F-DA42-B387-C5CC58D303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87261-7247-D245-B213-F4A516853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9523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DE8F6C87-6185-4DC9-BC9D-D65FF562D87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4343400"/>
            <a:ext cx="2514599" cy="2514600"/>
          </a:xfrm>
          <a:custGeom>
            <a:avLst/>
            <a:gdLst>
              <a:gd name="connsiteX0" fmla="*/ 0 w 2514599"/>
              <a:gd name="connsiteY0" fmla="*/ 0 h 2514600"/>
              <a:gd name="connsiteX1" fmla="*/ 2514599 w 2514599"/>
              <a:gd name="connsiteY1" fmla="*/ 0 h 2514600"/>
              <a:gd name="connsiteX2" fmla="*/ 2514599 w 2514599"/>
              <a:gd name="connsiteY2" fmla="*/ 2514600 h 2514600"/>
              <a:gd name="connsiteX3" fmla="*/ 0 w 2514599"/>
              <a:gd name="connsiteY3" fmla="*/ 251460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14599" h="2514600">
                <a:moveTo>
                  <a:pt x="0" y="0"/>
                </a:moveTo>
                <a:lnTo>
                  <a:pt x="2514599" y="0"/>
                </a:lnTo>
                <a:lnTo>
                  <a:pt x="2514599" y="2514600"/>
                </a:lnTo>
                <a:lnTo>
                  <a:pt x="0" y="2514600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id-ID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D8015DFE-ACEB-4380-8037-5E68C5E829C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856822" y="4343401"/>
            <a:ext cx="2514599" cy="2514599"/>
          </a:xfrm>
          <a:custGeom>
            <a:avLst/>
            <a:gdLst>
              <a:gd name="connsiteX0" fmla="*/ 0 w 2514599"/>
              <a:gd name="connsiteY0" fmla="*/ 0 h 2514599"/>
              <a:gd name="connsiteX1" fmla="*/ 2514599 w 2514599"/>
              <a:gd name="connsiteY1" fmla="*/ 0 h 2514599"/>
              <a:gd name="connsiteX2" fmla="*/ 2514599 w 2514599"/>
              <a:gd name="connsiteY2" fmla="*/ 2514599 h 2514599"/>
              <a:gd name="connsiteX3" fmla="*/ 0 w 2514599"/>
              <a:gd name="connsiteY3" fmla="*/ 2514599 h 25145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14599" h="2514599">
                <a:moveTo>
                  <a:pt x="0" y="0"/>
                </a:moveTo>
                <a:lnTo>
                  <a:pt x="2514599" y="0"/>
                </a:lnTo>
                <a:lnTo>
                  <a:pt x="2514599" y="2514599"/>
                </a:lnTo>
                <a:lnTo>
                  <a:pt x="0" y="2514599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id-ID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D37C4EC4-29DC-4F9B-86B1-71CB6583804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713644" y="4343401"/>
            <a:ext cx="2514599" cy="2514599"/>
          </a:xfrm>
          <a:custGeom>
            <a:avLst/>
            <a:gdLst>
              <a:gd name="connsiteX0" fmla="*/ 0 w 2514599"/>
              <a:gd name="connsiteY0" fmla="*/ 0 h 2514599"/>
              <a:gd name="connsiteX1" fmla="*/ 2514599 w 2514599"/>
              <a:gd name="connsiteY1" fmla="*/ 0 h 2514599"/>
              <a:gd name="connsiteX2" fmla="*/ 2514599 w 2514599"/>
              <a:gd name="connsiteY2" fmla="*/ 2514599 h 2514599"/>
              <a:gd name="connsiteX3" fmla="*/ 0 w 2514599"/>
              <a:gd name="connsiteY3" fmla="*/ 2514599 h 25145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14599" h="2514599">
                <a:moveTo>
                  <a:pt x="0" y="0"/>
                </a:moveTo>
                <a:lnTo>
                  <a:pt x="2514599" y="0"/>
                </a:lnTo>
                <a:lnTo>
                  <a:pt x="2514599" y="2514599"/>
                </a:lnTo>
                <a:lnTo>
                  <a:pt x="0" y="2514599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5563263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7A217-C296-D149-BF26-46593069B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2D1B00-D461-4D4C-B18D-77345D8E33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8FF886-A5B0-AE40-8C66-3F1B8BD80A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CFE1B4-1992-2943-B671-91002F453D34}" type="datetimeFigureOut">
              <a:rPr lang="en-US" smtClean="0"/>
              <a:t>10/29/23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BBE507-3138-874D-8E79-E9861E1C95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BCA252-FCDD-6046-97AD-12D6073C3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87261-7247-D245-B213-F4A516853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7034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328D1A-EA93-7445-A15F-C039E80779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2F46DC-2132-F04A-ADBC-1887FE3A0F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10A309-F929-5147-B859-C2D7954CDC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CFE1B4-1992-2943-B671-91002F453D34}" type="datetimeFigureOut">
              <a:rPr lang="en-US" smtClean="0"/>
              <a:t>10/29/23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F06746-AB5A-C04C-985F-0A8FB72256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710559-C922-E940-A579-E1790AF553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87261-7247-D245-B213-F4A516853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1926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2FA4B7-E750-E845-8E9A-70998534B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C41E3B-2357-0342-8A21-04F096EA5B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BDD2C7-053E-C442-9C4D-8BAB1249D4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7F66A3-E309-0844-951E-652297A57E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CFE1B4-1992-2943-B671-91002F453D34}" type="datetimeFigureOut">
              <a:rPr lang="en-US" smtClean="0"/>
              <a:t>10/29/23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485C78-805A-464D-8876-B59542DCD6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A110AA-9EFC-E14C-886D-0DAD9527B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87261-7247-D245-B213-F4A516853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3389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BD42D2-5EA8-3542-91CC-ABD879FB53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26420B-9BF6-E148-9952-DEF64F57AE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3B7598-B99D-AF4F-A6C9-3FF8689E9C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700EC62-925F-624C-AEED-3FD4F9C719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5E77750-847F-DB44-B8E7-ECE86D541F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AD9BCA2-0859-9A43-8813-75C82B3FEC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CFE1B4-1992-2943-B671-91002F453D34}" type="datetimeFigureOut">
              <a:rPr lang="en-US" smtClean="0"/>
              <a:t>10/29/23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E1BEEE6-6015-1E4F-9822-2F70C439EF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B5EFC1D-38F1-3C45-B831-2C1652FBB6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87261-7247-D245-B213-F4A516853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1071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4305B-52AA-074F-B66E-DF91EDDD6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CEB661A-3D71-F54B-968C-6EB83477BE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CFE1B4-1992-2943-B671-91002F453D34}" type="datetimeFigureOut">
              <a:rPr lang="en-US" smtClean="0"/>
              <a:t>10/29/23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1B654C-D274-5947-BC18-D7A8FF3A45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23787C-3CB1-EB42-A60E-9F2C30D37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87261-7247-D245-B213-F4A516853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1941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C7F91B6-73ED-D042-B0EA-D39F416E7F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CFE1B4-1992-2943-B671-91002F453D34}" type="datetimeFigureOut">
              <a:rPr lang="en-US" smtClean="0"/>
              <a:t>10/29/23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BDF4C1-6B90-6843-96F9-F1B98C90CA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259AA3-CD88-E943-BECB-97611E76A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87261-7247-D245-B213-F4A516853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5880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C28BE-6100-1742-A590-67BBC3B324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52A121-9488-1346-89A5-B2819BD74C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CA9391-EC22-FD46-8C6D-6034E1AFB1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DE4EE6-CECD-3544-BA6F-CA0D9FBA14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CFE1B4-1992-2943-B671-91002F453D34}" type="datetimeFigureOut">
              <a:rPr lang="en-US" smtClean="0"/>
              <a:t>10/29/23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D6C156-BF31-3247-92F2-5777A0F61F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B367EA-742F-C147-84FD-3552D9A41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87261-7247-D245-B213-F4A516853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3949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74FE2-A76A-C44C-86AD-632382DA2E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BBE74A5-B558-7D45-B11D-9A4C330359A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37D0EA-8F4D-9947-8656-5EBA6E7429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224D3A-6B3F-D845-A139-C7EFAB853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CFE1B4-1992-2943-B671-91002F453D34}" type="datetimeFigureOut">
              <a:rPr lang="en-US" smtClean="0"/>
              <a:t>10/29/23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A8FBE5-212E-504E-9F63-01E9087257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0D2AB5-E38C-814F-9FF1-A4C95B3BE8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87261-7247-D245-B213-F4A516853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533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99584A6-6B5A-C649-98E6-7B71B0B93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3BB83-F185-2646-827A-61B738612F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CE18F9-D56C-9F43-81CC-AA8B477554A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CFE1B4-1992-2943-B671-91002F453D34}" type="datetimeFigureOut">
              <a:rPr lang="en-US" smtClean="0"/>
              <a:t>10/29/23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13AD01-D889-C044-B0FA-33C894E493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33EA58-762A-B440-9CD7-559B40BE47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987261-7247-D245-B213-F4A516853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1492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tif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tif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tif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ritannica.com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www.wikipedia.org/" TargetMode="Externa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ritannica.com/dictionary/transmission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www.wikipedia.org/" TargetMode="External"/><Relationship Id="rId4" Type="http://schemas.openxmlformats.org/officeDocument/2006/relationships/hyperlink" Target="https://www.britannica.com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Mountain scenery with tea fields">
            <a:extLst>
              <a:ext uri="{FF2B5EF4-FFF2-40B4-BE49-F238E27FC236}">
                <a16:creationId xmlns:a16="http://schemas.microsoft.com/office/drawing/2014/main" id="{609E9401-F47E-0844-9308-FE42C7CB639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505719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1E3A254-1806-4B45-8A22-070E2EB74BBF}"/>
              </a:ext>
            </a:extLst>
          </p:cNvPr>
          <p:cNvSpPr txBox="1"/>
          <p:nvPr/>
        </p:nvSpPr>
        <p:spPr>
          <a:xfrm>
            <a:off x="-242596" y="5119826"/>
            <a:ext cx="9591870" cy="13579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0" i="0" u="none" strike="noStrike" cap="none" dirty="0">
                <a:ea typeface="Arial"/>
                <a:cs typeface="Arial"/>
                <a:sym typeface="Arial"/>
              </a:rPr>
              <a:t>Foundations of Plant Pathology</a:t>
            </a: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>
                <a:cs typeface="Arial"/>
                <a:sym typeface="Arial"/>
              </a:rPr>
              <a:t>Nicole Colon Carrion and Sofia </a:t>
            </a:r>
            <a:r>
              <a:rPr lang="en-US" sz="2200" dirty="0" err="1">
                <a:cs typeface="Arial"/>
                <a:sym typeface="Arial"/>
              </a:rPr>
              <a:t>Macchiavelli</a:t>
            </a:r>
            <a:r>
              <a:rPr lang="en-US" sz="2200" dirty="0">
                <a:cs typeface="Arial"/>
                <a:sym typeface="Arial"/>
              </a:rPr>
              <a:t> Giron</a:t>
            </a:r>
          </a:p>
        </p:txBody>
      </p:sp>
      <p:pic>
        <p:nvPicPr>
          <p:cNvPr id="11" name="Google Shape;89;p1">
            <a:extLst>
              <a:ext uri="{FF2B5EF4-FFF2-40B4-BE49-F238E27FC236}">
                <a16:creationId xmlns:a16="http://schemas.microsoft.com/office/drawing/2014/main" id="{FBB977FD-B79E-554C-8221-AD583DB9F6AE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53755" y="5155700"/>
            <a:ext cx="2326751" cy="17023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992877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67A786A6-5A85-9247-8BF9-4B2F13DCBACE}"/>
              </a:ext>
            </a:extLst>
          </p:cNvPr>
          <p:cNvGrpSpPr/>
          <p:nvPr/>
        </p:nvGrpSpPr>
        <p:grpSpPr>
          <a:xfrm>
            <a:off x="5952933" y="55983"/>
            <a:ext cx="6892214" cy="2098073"/>
            <a:chOff x="6921204" y="115652"/>
            <a:chExt cx="5798038" cy="1685975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E22A4E5-6272-8D4B-9140-8B9B2DFDD71D}"/>
                </a:ext>
              </a:extLst>
            </p:cNvPr>
            <p:cNvGrpSpPr/>
            <p:nvPr/>
          </p:nvGrpSpPr>
          <p:grpSpPr>
            <a:xfrm>
              <a:off x="6921204" y="335712"/>
              <a:ext cx="5798038" cy="1465915"/>
              <a:chOff x="6653522" y="511753"/>
              <a:chExt cx="5798038" cy="1465915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73CA644-6D91-EA4A-97E3-64299D35C0A9}"/>
                  </a:ext>
                </a:extLst>
              </p:cNvPr>
              <p:cNvSpPr txBox="1"/>
              <p:nvPr/>
            </p:nvSpPr>
            <p:spPr>
              <a:xfrm>
                <a:off x="6653522" y="1458287"/>
                <a:ext cx="5798038" cy="5193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600" b="1" dirty="0">
                    <a:ln w="19050">
                      <a:noFill/>
                    </a:ln>
                    <a:latin typeface="+mj-lt"/>
                  </a:rPr>
                  <a:t>Plant Disease &amp; Biodiversity</a:t>
                </a:r>
                <a:endParaRPr lang="id-ID" sz="3600" b="1" dirty="0">
                  <a:ln w="19050">
                    <a:noFill/>
                  </a:ln>
                  <a:latin typeface="+mj-lt"/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8D2B040-C4E3-9B4F-B204-FBECE9A62FF9}"/>
                  </a:ext>
                </a:extLst>
              </p:cNvPr>
              <p:cNvSpPr txBox="1"/>
              <p:nvPr/>
            </p:nvSpPr>
            <p:spPr>
              <a:xfrm>
                <a:off x="7484893" y="511753"/>
                <a:ext cx="3643290" cy="34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600" spc="3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ea typeface="Open Sans" panose="020B0606030504020204" pitchFamily="34" charset="0"/>
                    <a:cs typeface="Open Sans" panose="020B0606030504020204" pitchFamily="34" charset="0"/>
                  </a:rPr>
                  <a:t>From the Classroom to the Farm</a:t>
                </a:r>
                <a:endParaRPr lang="id-ID" sz="1600" spc="3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pic>
          <p:nvPicPr>
            <p:cNvPr id="11" name="Google Shape;89;p1">
              <a:extLst>
                <a:ext uri="{FF2B5EF4-FFF2-40B4-BE49-F238E27FC236}">
                  <a16:creationId xmlns:a16="http://schemas.microsoft.com/office/drawing/2014/main" id="{452D8085-B4BC-0245-836A-B059EA813665}"/>
                </a:ext>
              </a:extLst>
            </p:cNvPr>
            <p:cNvPicPr preferRelativeResize="0"/>
            <p:nvPr/>
          </p:nvPicPr>
          <p:blipFill>
            <a:blip r:embed="rId2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085327" y="115652"/>
              <a:ext cx="953638" cy="730616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A8CC133-0F8E-FD48-A910-529B013086E0}"/>
                </a:ext>
              </a:extLst>
            </p:cNvPr>
            <p:cNvCxnSpPr>
              <a:cxnSpLocks/>
            </p:cNvCxnSpPr>
            <p:nvPr/>
          </p:nvCxnSpPr>
          <p:spPr>
            <a:xfrm>
              <a:off x="7502052" y="914213"/>
              <a:ext cx="4667735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7" name="Google Shape;215;p8">
            <a:extLst>
              <a:ext uri="{FF2B5EF4-FFF2-40B4-BE49-F238E27FC236}">
                <a16:creationId xmlns:a16="http://schemas.microsoft.com/office/drawing/2014/main" id="{85AB66E0-C50F-2D4A-81D5-7121D5A7A1ED}"/>
              </a:ext>
            </a:extLst>
          </p:cNvPr>
          <p:cNvSpPr txBox="1"/>
          <p:nvPr/>
        </p:nvSpPr>
        <p:spPr>
          <a:xfrm>
            <a:off x="9022123" y="6465303"/>
            <a:ext cx="4271700" cy="258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rgbClr val="191919"/>
                </a:solidFill>
                <a:latin typeface="+mj-lt"/>
                <a:ea typeface="Open Sans Light"/>
                <a:cs typeface="Open Sans Light"/>
                <a:sym typeface="Open Sans Light"/>
              </a:rPr>
              <a:t>Created in </a:t>
            </a:r>
            <a:r>
              <a:rPr lang="en-US" sz="1200" b="0" i="0" u="none" strike="noStrike" cap="none" dirty="0" err="1">
                <a:solidFill>
                  <a:srgbClr val="191919"/>
                </a:solidFill>
                <a:latin typeface="+mj-lt"/>
                <a:ea typeface="Open Sans Light"/>
                <a:cs typeface="Open Sans Light"/>
                <a:sym typeface="Open Sans Light"/>
              </a:rPr>
              <a:t>Biorender.com</a:t>
            </a:r>
            <a:endParaRPr sz="1200" dirty="0">
              <a:latin typeface="+mj-lt"/>
            </a:endParaRPr>
          </a:p>
        </p:txBody>
      </p:sp>
      <p:pic>
        <p:nvPicPr>
          <p:cNvPr id="12" name="Google Shape;221;p9">
            <a:extLst>
              <a:ext uri="{FF2B5EF4-FFF2-40B4-BE49-F238E27FC236}">
                <a16:creationId xmlns:a16="http://schemas.microsoft.com/office/drawing/2014/main" id="{21F6B510-4F4E-6340-BB6C-C307F68979EC}"/>
              </a:ext>
            </a:extLst>
          </p:cNvPr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7324" y="671802"/>
            <a:ext cx="6635362" cy="57849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222;p9">
            <a:extLst>
              <a:ext uri="{FF2B5EF4-FFF2-40B4-BE49-F238E27FC236}">
                <a16:creationId xmlns:a16="http://schemas.microsoft.com/office/drawing/2014/main" id="{F2A88AE8-190E-094B-82A4-7D8CD614C5E9}"/>
              </a:ext>
            </a:extLst>
          </p:cNvPr>
          <p:cNvPicPr preferRelativeResize="0"/>
          <p:nvPr/>
        </p:nvPicPr>
        <p:blipFill rotWithShape="1"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77661" y="2407299"/>
            <a:ext cx="4017653" cy="35083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565686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71D15D3F-D8BB-B84E-A594-6D83D7E7109F}"/>
              </a:ext>
            </a:extLst>
          </p:cNvPr>
          <p:cNvGrpSpPr/>
          <p:nvPr/>
        </p:nvGrpSpPr>
        <p:grpSpPr>
          <a:xfrm>
            <a:off x="6070097" y="374756"/>
            <a:ext cx="5726245" cy="1034319"/>
            <a:chOff x="7330189" y="419727"/>
            <a:chExt cx="5726245" cy="1034319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687B875-412F-0D46-B8C9-57EB8755A53D}"/>
                </a:ext>
              </a:extLst>
            </p:cNvPr>
            <p:cNvSpPr txBox="1"/>
            <p:nvPr/>
          </p:nvSpPr>
          <p:spPr>
            <a:xfrm>
              <a:off x="7639142" y="605649"/>
              <a:ext cx="4562851" cy="4235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600" spc="3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From the Classroom to the Farm</a:t>
              </a:r>
              <a:endParaRPr lang="id-ID" sz="1600" spc="300" dirty="0">
                <a:solidFill>
                  <a:schemeClr val="tx1">
                    <a:lumMod val="50000"/>
                    <a:lumOff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pic>
          <p:nvPicPr>
            <p:cNvPr id="37" name="Google Shape;89;p1">
              <a:extLst>
                <a:ext uri="{FF2B5EF4-FFF2-40B4-BE49-F238E27FC236}">
                  <a16:creationId xmlns:a16="http://schemas.microsoft.com/office/drawing/2014/main" id="{87C6D30E-22C6-C346-9B0C-5865E8585099}"/>
                </a:ext>
              </a:extLst>
            </p:cNvPr>
            <p:cNvPicPr preferRelativeResize="0"/>
            <p:nvPr/>
          </p:nvPicPr>
          <p:blipFill>
            <a:blip r:embed="rId2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845684" y="419727"/>
              <a:ext cx="1165777" cy="88441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C8B2991C-345B-004B-ABDA-3C6961FD4146}"/>
                </a:ext>
              </a:extLst>
            </p:cNvPr>
            <p:cNvCxnSpPr>
              <a:cxnSpLocks/>
            </p:cNvCxnSpPr>
            <p:nvPr/>
          </p:nvCxnSpPr>
          <p:spPr>
            <a:xfrm>
              <a:off x="7330189" y="1454046"/>
              <a:ext cx="5726245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15DB2560-2E9B-4EF1-89B7-E17849049FA8}"/>
              </a:ext>
            </a:extLst>
          </p:cNvPr>
          <p:cNvSpPr txBox="1"/>
          <p:nvPr/>
        </p:nvSpPr>
        <p:spPr>
          <a:xfrm>
            <a:off x="5979418" y="2766087"/>
            <a:ext cx="58953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n w="19050">
                  <a:noFill/>
                </a:ln>
                <a:latin typeface="+mj-lt"/>
              </a:rPr>
              <a:t>1</a:t>
            </a:r>
            <a:r>
              <a:rPr lang="id-ID" sz="2400" dirty="0">
                <a:ln w="19050">
                  <a:noFill/>
                </a:ln>
                <a:latin typeface="+mj-lt"/>
              </a:rPr>
              <a:t>. </a:t>
            </a:r>
            <a:r>
              <a:rPr lang="en-US" sz="2400" b="0" i="0" u="none" strike="noStrike" cap="none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Reduce food loss while improving its quality </a:t>
            </a:r>
            <a:endParaRPr lang="en-US" sz="2400" dirty="0">
              <a:latin typeface="+mj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4505917-A899-C241-A3BE-87A4DD5B1771}"/>
              </a:ext>
            </a:extLst>
          </p:cNvPr>
          <p:cNvSpPr txBox="1"/>
          <p:nvPr/>
        </p:nvSpPr>
        <p:spPr>
          <a:xfrm>
            <a:off x="5979418" y="3758243"/>
            <a:ext cx="58953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n w="19050">
                  <a:noFill/>
                </a:ln>
                <a:latin typeface="+mj-lt"/>
              </a:rPr>
              <a:t>2</a:t>
            </a:r>
            <a:r>
              <a:rPr lang="id-ID" sz="2400" dirty="0">
                <a:ln w="19050">
                  <a:noFill/>
                </a:ln>
                <a:latin typeface="+mj-lt"/>
              </a:rPr>
              <a:t>. </a:t>
            </a:r>
            <a:r>
              <a:rPr lang="en-US" sz="2400" b="0" i="0" u="none" strike="noStrike" cap="none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Produce enough food while protecting the environment and reducing land loss</a:t>
            </a:r>
            <a:endParaRPr lang="en-US" sz="2400" dirty="0"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0CB63D-8057-CC40-8854-67AB04BEDA1F}"/>
              </a:ext>
            </a:extLst>
          </p:cNvPr>
          <p:cNvSpPr txBox="1"/>
          <p:nvPr/>
        </p:nvSpPr>
        <p:spPr>
          <a:xfrm>
            <a:off x="6041622" y="5048980"/>
            <a:ext cx="61503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n w="19050">
                  <a:noFill/>
                </a:ln>
                <a:latin typeface="+mj-lt"/>
              </a:rPr>
              <a:t>3</a:t>
            </a:r>
            <a:r>
              <a:rPr lang="id-ID" sz="2400" dirty="0">
                <a:ln w="19050">
                  <a:noFill/>
                </a:ln>
                <a:latin typeface="+mj-lt"/>
              </a:rPr>
              <a:t>. </a:t>
            </a:r>
            <a:r>
              <a:rPr lang="en-US" sz="2400" b="0" i="0" u="none" strike="noStrike" cap="none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Re-emergence of pathogens and pests due to climate change</a:t>
            </a:r>
            <a:endParaRPr lang="en-US" sz="2400" dirty="0"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0A194DD-7548-D645-A25D-54CA518B4F36}"/>
              </a:ext>
            </a:extLst>
          </p:cNvPr>
          <p:cNvSpPr txBox="1"/>
          <p:nvPr/>
        </p:nvSpPr>
        <p:spPr>
          <a:xfrm>
            <a:off x="5598367" y="1787772"/>
            <a:ext cx="65936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n w="19050">
                  <a:noFill/>
                </a:ln>
                <a:latin typeface="+mj-lt"/>
              </a:rPr>
              <a:t>Challenges of Plant Pathology</a:t>
            </a:r>
            <a:endParaRPr lang="id-ID" sz="3600" b="1" dirty="0">
              <a:ln w="19050">
                <a:noFill/>
              </a:ln>
              <a:latin typeface="+mj-lt"/>
            </a:endParaRPr>
          </a:p>
        </p:txBody>
      </p:sp>
      <p:pic>
        <p:nvPicPr>
          <p:cNvPr id="11" name="Picture 10" descr="Rows of cabbages growing in field">
            <a:extLst>
              <a:ext uri="{FF2B5EF4-FFF2-40B4-BE49-F238E27FC236}">
                <a16:creationId xmlns:a16="http://schemas.microsoft.com/office/drawing/2014/main" id="{6B51FD37-3089-C041-8250-6159940816E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58409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361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67A786A6-5A85-9247-8BF9-4B2F13DCBACE}"/>
              </a:ext>
            </a:extLst>
          </p:cNvPr>
          <p:cNvGrpSpPr/>
          <p:nvPr/>
        </p:nvGrpSpPr>
        <p:grpSpPr>
          <a:xfrm>
            <a:off x="5952933" y="55983"/>
            <a:ext cx="6892214" cy="2098073"/>
            <a:chOff x="6921204" y="115652"/>
            <a:chExt cx="5798038" cy="168597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73CA644-6D91-EA4A-97E3-64299D35C0A9}"/>
                </a:ext>
              </a:extLst>
            </p:cNvPr>
            <p:cNvSpPr txBox="1"/>
            <p:nvPr/>
          </p:nvSpPr>
          <p:spPr>
            <a:xfrm>
              <a:off x="6921204" y="1282246"/>
              <a:ext cx="5798038" cy="5193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ln w="19050">
                    <a:noFill/>
                  </a:ln>
                  <a:latin typeface="+mj-lt"/>
                </a:rPr>
                <a:t>Disease Triangle</a:t>
              </a:r>
              <a:endParaRPr lang="id-ID" sz="3600" b="1" dirty="0">
                <a:ln w="19050">
                  <a:noFill/>
                </a:ln>
                <a:latin typeface="+mj-lt"/>
              </a:endParaRPr>
            </a:p>
          </p:txBody>
        </p:sp>
        <p:pic>
          <p:nvPicPr>
            <p:cNvPr id="11" name="Google Shape;89;p1">
              <a:extLst>
                <a:ext uri="{FF2B5EF4-FFF2-40B4-BE49-F238E27FC236}">
                  <a16:creationId xmlns:a16="http://schemas.microsoft.com/office/drawing/2014/main" id="{452D8085-B4BC-0245-836A-B059EA813665}"/>
                </a:ext>
              </a:extLst>
            </p:cNvPr>
            <p:cNvPicPr preferRelativeResize="0"/>
            <p:nvPr/>
          </p:nvPicPr>
          <p:blipFill>
            <a:blip r:embed="rId2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085327" y="115652"/>
              <a:ext cx="953638" cy="73061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7" name="Google Shape;215;p8">
            <a:extLst>
              <a:ext uri="{FF2B5EF4-FFF2-40B4-BE49-F238E27FC236}">
                <a16:creationId xmlns:a16="http://schemas.microsoft.com/office/drawing/2014/main" id="{85AB66E0-C50F-2D4A-81D5-7121D5A7A1ED}"/>
              </a:ext>
            </a:extLst>
          </p:cNvPr>
          <p:cNvSpPr txBox="1"/>
          <p:nvPr/>
        </p:nvSpPr>
        <p:spPr>
          <a:xfrm>
            <a:off x="9022123" y="6465303"/>
            <a:ext cx="4271700" cy="258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rgbClr val="191919"/>
                </a:solidFill>
                <a:latin typeface="+mj-lt"/>
                <a:ea typeface="Open Sans Light"/>
                <a:cs typeface="Open Sans Light"/>
                <a:sym typeface="Open Sans Light"/>
              </a:rPr>
              <a:t>Created in </a:t>
            </a:r>
            <a:r>
              <a:rPr lang="en-US" sz="1200" b="0" i="0" u="none" strike="noStrike" cap="none" dirty="0" err="1">
                <a:solidFill>
                  <a:srgbClr val="191919"/>
                </a:solidFill>
                <a:latin typeface="+mj-lt"/>
                <a:ea typeface="Open Sans Light"/>
                <a:cs typeface="Open Sans Light"/>
                <a:sym typeface="Open Sans Light"/>
              </a:rPr>
              <a:t>Biorender.com</a:t>
            </a:r>
            <a:endParaRPr sz="1200" dirty="0">
              <a:latin typeface="+mj-lt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85CE140-7B46-894B-A55E-F69ED9E1A6B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1887" y="1026367"/>
            <a:ext cx="6494106" cy="552006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08EAE29-5EDB-3845-8580-203B85803809}"/>
              </a:ext>
            </a:extLst>
          </p:cNvPr>
          <p:cNvSpPr txBox="1"/>
          <p:nvPr/>
        </p:nvSpPr>
        <p:spPr>
          <a:xfrm>
            <a:off x="6869662" y="314281"/>
            <a:ext cx="4330833" cy="423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spc="300" dirty="0">
                <a:solidFill>
                  <a:schemeClr val="tx1">
                    <a:lumMod val="50000"/>
                    <a:lumOff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From the Classroom to the Farm</a:t>
            </a:r>
            <a:endParaRPr lang="id-ID" sz="1600" spc="300" dirty="0">
              <a:solidFill>
                <a:schemeClr val="tx1">
                  <a:lumMod val="50000"/>
                  <a:lumOff val="50000"/>
                </a:schemeClr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ED1C665-C7C0-784B-AAAD-C1CB343B8C83}"/>
              </a:ext>
            </a:extLst>
          </p:cNvPr>
          <p:cNvCxnSpPr>
            <a:cxnSpLocks/>
          </p:cNvCxnSpPr>
          <p:nvPr/>
        </p:nvCxnSpPr>
        <p:spPr>
          <a:xfrm>
            <a:off x="6643394" y="1071505"/>
            <a:ext cx="554860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Google Shape;383;p23">
            <a:extLst>
              <a:ext uri="{FF2B5EF4-FFF2-40B4-BE49-F238E27FC236}">
                <a16:creationId xmlns:a16="http://schemas.microsoft.com/office/drawing/2014/main" id="{9FC6905E-9105-474A-A23B-A3D36F213687}"/>
              </a:ext>
            </a:extLst>
          </p:cNvPr>
          <p:cNvSpPr txBox="1"/>
          <p:nvPr/>
        </p:nvSpPr>
        <p:spPr>
          <a:xfrm>
            <a:off x="7275657" y="2683700"/>
            <a:ext cx="4916343" cy="20682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140000"/>
              </a:lnSpc>
            </a:pPr>
            <a:r>
              <a:rPr lang="en-US" sz="2400" dirty="0">
                <a:latin typeface="+mj-lt"/>
              </a:rPr>
              <a:t>Shows the interactions between the environment, the host, and a pathogen </a:t>
            </a:r>
          </a:p>
          <a:p>
            <a:pPr lvl="0">
              <a:lnSpc>
                <a:spcPct val="140000"/>
              </a:lnSpc>
            </a:pPr>
            <a:endParaRPr lang="en-US" sz="2400" b="0" i="0" u="none" strike="noStrike" cap="none" dirty="0">
              <a:latin typeface="+mj-lt"/>
              <a:ea typeface="Arial"/>
              <a:cs typeface="Arial"/>
              <a:sym typeface="Arial"/>
            </a:endParaRPr>
          </a:p>
          <a:p>
            <a:pPr lvl="0">
              <a:lnSpc>
                <a:spcPct val="140000"/>
              </a:lnSpc>
            </a:pPr>
            <a:r>
              <a:rPr lang="en-US" sz="2400" b="0" i="0" u="none" strike="noStrike" cap="none" dirty="0">
                <a:latin typeface="+mj-lt"/>
                <a:ea typeface="Arial"/>
                <a:cs typeface="Arial"/>
                <a:sym typeface="Arial"/>
              </a:rPr>
              <a:t>Published by Stevens in 1960</a:t>
            </a:r>
            <a:endParaRPr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905911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71D15D3F-D8BB-B84E-A594-6D83D7E7109F}"/>
              </a:ext>
            </a:extLst>
          </p:cNvPr>
          <p:cNvGrpSpPr/>
          <p:nvPr/>
        </p:nvGrpSpPr>
        <p:grpSpPr>
          <a:xfrm>
            <a:off x="6070097" y="374756"/>
            <a:ext cx="5726245" cy="1034319"/>
            <a:chOff x="7330189" y="419727"/>
            <a:chExt cx="5726245" cy="1034319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687B875-412F-0D46-B8C9-57EB8755A53D}"/>
                </a:ext>
              </a:extLst>
            </p:cNvPr>
            <p:cNvSpPr txBox="1"/>
            <p:nvPr/>
          </p:nvSpPr>
          <p:spPr>
            <a:xfrm>
              <a:off x="7639142" y="605649"/>
              <a:ext cx="4562851" cy="4235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600" spc="3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From the Classroom to the Farm</a:t>
              </a:r>
              <a:endParaRPr lang="id-ID" sz="1600" spc="300" dirty="0">
                <a:solidFill>
                  <a:schemeClr val="tx1">
                    <a:lumMod val="50000"/>
                    <a:lumOff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pic>
          <p:nvPicPr>
            <p:cNvPr id="37" name="Google Shape;89;p1">
              <a:extLst>
                <a:ext uri="{FF2B5EF4-FFF2-40B4-BE49-F238E27FC236}">
                  <a16:creationId xmlns:a16="http://schemas.microsoft.com/office/drawing/2014/main" id="{87C6D30E-22C6-C346-9B0C-5865E8585099}"/>
                </a:ext>
              </a:extLst>
            </p:cNvPr>
            <p:cNvPicPr preferRelativeResize="0"/>
            <p:nvPr/>
          </p:nvPicPr>
          <p:blipFill>
            <a:blip r:embed="rId2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845684" y="419727"/>
              <a:ext cx="1165777" cy="88441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C8B2991C-345B-004B-ABDA-3C6961FD4146}"/>
                </a:ext>
              </a:extLst>
            </p:cNvPr>
            <p:cNvCxnSpPr>
              <a:cxnSpLocks/>
            </p:cNvCxnSpPr>
            <p:nvPr/>
          </p:nvCxnSpPr>
          <p:spPr>
            <a:xfrm>
              <a:off x="7330189" y="1454046"/>
              <a:ext cx="5726245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15DB2560-2E9B-4EF1-89B7-E17849049FA8}"/>
              </a:ext>
            </a:extLst>
          </p:cNvPr>
          <p:cNvSpPr txBox="1"/>
          <p:nvPr/>
        </p:nvSpPr>
        <p:spPr>
          <a:xfrm>
            <a:off x="5979418" y="2766087"/>
            <a:ext cx="58953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n w="19050">
                  <a:noFill/>
                </a:ln>
                <a:latin typeface="+mj-lt"/>
              </a:rPr>
              <a:t>1</a:t>
            </a:r>
            <a:r>
              <a:rPr lang="id-ID" sz="2400" dirty="0">
                <a:ln w="19050">
                  <a:noFill/>
                </a:ln>
                <a:latin typeface="+mj-lt"/>
              </a:rPr>
              <a:t>. </a:t>
            </a:r>
            <a:r>
              <a:rPr lang="en-US" sz="2400" b="0" i="0" u="none" strike="noStrike" cap="none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Disease occurs over time</a:t>
            </a:r>
            <a:endParaRPr lang="en-US" sz="2400" dirty="0">
              <a:latin typeface="+mj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4505917-A899-C241-A3BE-87A4DD5B1771}"/>
              </a:ext>
            </a:extLst>
          </p:cNvPr>
          <p:cNvSpPr txBox="1"/>
          <p:nvPr/>
        </p:nvSpPr>
        <p:spPr>
          <a:xfrm>
            <a:off x="5979418" y="3907533"/>
            <a:ext cx="58953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n w="19050">
                  <a:noFill/>
                </a:ln>
                <a:latin typeface="+mj-lt"/>
              </a:rPr>
              <a:t>2</a:t>
            </a:r>
            <a:r>
              <a:rPr lang="id-ID" sz="2400" dirty="0">
                <a:ln w="19050">
                  <a:noFill/>
                </a:ln>
                <a:latin typeface="+mj-lt"/>
              </a:rPr>
              <a:t>. </a:t>
            </a:r>
            <a:r>
              <a:rPr lang="en-US" sz="2400" b="0" i="0" u="none" strike="noStrike" cap="none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Some diseases are transmitted by vectors </a:t>
            </a:r>
            <a:endParaRPr lang="en-US" sz="2400" dirty="0"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0CB63D-8057-CC40-8854-67AB04BEDA1F}"/>
              </a:ext>
            </a:extLst>
          </p:cNvPr>
          <p:cNvSpPr txBox="1"/>
          <p:nvPr/>
        </p:nvSpPr>
        <p:spPr>
          <a:xfrm>
            <a:off x="6041622" y="5048980"/>
            <a:ext cx="61503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n w="19050">
                  <a:noFill/>
                </a:ln>
                <a:latin typeface="+mj-lt"/>
              </a:rPr>
              <a:t>3</a:t>
            </a:r>
            <a:r>
              <a:rPr lang="id-ID" sz="2400" dirty="0">
                <a:ln w="19050">
                  <a:noFill/>
                </a:ln>
                <a:latin typeface="+mj-lt"/>
              </a:rPr>
              <a:t>. </a:t>
            </a:r>
            <a:r>
              <a:rPr lang="en-US" sz="2400" b="0" i="0" u="none" strike="noStrike" cap="none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Human activity can lead to disease </a:t>
            </a:r>
            <a:endParaRPr lang="en-US" sz="2400" dirty="0"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0A194DD-7548-D645-A25D-54CA518B4F36}"/>
              </a:ext>
            </a:extLst>
          </p:cNvPr>
          <p:cNvSpPr txBox="1"/>
          <p:nvPr/>
        </p:nvSpPr>
        <p:spPr>
          <a:xfrm>
            <a:off x="5598367" y="1787772"/>
            <a:ext cx="65936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n w="19050">
                  <a:noFill/>
                </a:ln>
                <a:latin typeface="+mj-lt"/>
              </a:rPr>
              <a:t>Limitations</a:t>
            </a:r>
            <a:endParaRPr lang="id-ID" sz="3600" b="1" dirty="0">
              <a:ln w="19050">
                <a:noFill/>
              </a:ln>
              <a:latin typeface="+mj-lt"/>
            </a:endParaRPr>
          </a:p>
          <a:p>
            <a:pPr algn="ctr"/>
            <a:r>
              <a:rPr lang="en-US" sz="3600" b="1" dirty="0">
                <a:ln w="19050">
                  <a:noFill/>
                </a:ln>
                <a:latin typeface="+mj-lt"/>
              </a:rPr>
              <a:t> </a:t>
            </a:r>
            <a:endParaRPr lang="id-ID" sz="3600" b="1" dirty="0">
              <a:ln w="19050">
                <a:noFill/>
              </a:ln>
              <a:latin typeface="+mj-lt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BC81B9C-C8C8-8F40-B14A-87259253419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6612" y="1474237"/>
            <a:ext cx="5576335" cy="4739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1006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67A786A6-5A85-9247-8BF9-4B2F13DCBACE}"/>
              </a:ext>
            </a:extLst>
          </p:cNvPr>
          <p:cNvGrpSpPr/>
          <p:nvPr/>
        </p:nvGrpSpPr>
        <p:grpSpPr>
          <a:xfrm>
            <a:off x="5952933" y="55983"/>
            <a:ext cx="6892214" cy="2202459"/>
            <a:chOff x="6921204" y="115652"/>
            <a:chExt cx="5798038" cy="1769858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73CA644-6D91-EA4A-97E3-64299D35C0A9}"/>
                </a:ext>
              </a:extLst>
            </p:cNvPr>
            <p:cNvSpPr txBox="1"/>
            <p:nvPr/>
          </p:nvSpPr>
          <p:spPr>
            <a:xfrm>
              <a:off x="6921204" y="1282246"/>
              <a:ext cx="5798038" cy="6032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lnSpc>
                  <a:spcPct val="130011"/>
                </a:lnSpc>
              </a:pPr>
              <a:r>
                <a:rPr lang="en-US" sz="3600" b="1" dirty="0">
                  <a:solidFill>
                    <a:srgbClr val="191919"/>
                  </a:solidFill>
                  <a:latin typeface="+mj-lt"/>
                  <a:ea typeface="Arial"/>
                  <a:cs typeface="Arial"/>
                  <a:sym typeface="Arial"/>
                </a:rPr>
                <a:t>K</a:t>
              </a:r>
              <a:r>
                <a:rPr lang="en-US" sz="3600" b="1" i="0" u="none" strike="noStrike" cap="none" dirty="0">
                  <a:solidFill>
                    <a:srgbClr val="191919"/>
                  </a:solidFill>
                  <a:latin typeface="+mj-lt"/>
                  <a:ea typeface="Arial"/>
                  <a:cs typeface="Arial"/>
                  <a:sym typeface="Arial"/>
                </a:rPr>
                <a:t>och’s </a:t>
              </a:r>
              <a:r>
                <a:rPr lang="en-US" sz="3600" b="1" dirty="0">
                  <a:solidFill>
                    <a:srgbClr val="191919"/>
                  </a:solidFill>
                  <a:latin typeface="+mj-lt"/>
                  <a:ea typeface="Arial"/>
                  <a:cs typeface="Arial"/>
                  <a:sym typeface="Arial"/>
                </a:rPr>
                <a:t>P</a:t>
              </a:r>
              <a:r>
                <a:rPr lang="en-US" sz="3600" b="1" i="0" u="none" strike="noStrike" cap="none" dirty="0">
                  <a:solidFill>
                    <a:srgbClr val="191919"/>
                  </a:solidFill>
                  <a:latin typeface="+mj-lt"/>
                  <a:ea typeface="Arial"/>
                  <a:cs typeface="Arial"/>
                  <a:sym typeface="Arial"/>
                </a:rPr>
                <a:t>ostulates</a:t>
              </a:r>
              <a:endParaRPr lang="en-US" sz="3600" b="1" dirty="0">
                <a:latin typeface="+mj-lt"/>
              </a:endParaRPr>
            </a:p>
          </p:txBody>
        </p:sp>
        <p:pic>
          <p:nvPicPr>
            <p:cNvPr id="11" name="Google Shape;89;p1">
              <a:extLst>
                <a:ext uri="{FF2B5EF4-FFF2-40B4-BE49-F238E27FC236}">
                  <a16:creationId xmlns:a16="http://schemas.microsoft.com/office/drawing/2014/main" id="{452D8085-B4BC-0245-836A-B059EA813665}"/>
                </a:ext>
              </a:extLst>
            </p:cNvPr>
            <p:cNvPicPr preferRelativeResize="0"/>
            <p:nvPr/>
          </p:nvPicPr>
          <p:blipFill>
            <a:blip r:embed="rId2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085327" y="115652"/>
              <a:ext cx="953638" cy="73061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7" name="Google Shape;215;p8">
            <a:extLst>
              <a:ext uri="{FF2B5EF4-FFF2-40B4-BE49-F238E27FC236}">
                <a16:creationId xmlns:a16="http://schemas.microsoft.com/office/drawing/2014/main" id="{85AB66E0-C50F-2D4A-81D5-7121D5A7A1ED}"/>
              </a:ext>
            </a:extLst>
          </p:cNvPr>
          <p:cNvSpPr txBox="1"/>
          <p:nvPr/>
        </p:nvSpPr>
        <p:spPr>
          <a:xfrm>
            <a:off x="9022123" y="6465303"/>
            <a:ext cx="4271700" cy="258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rgbClr val="191919"/>
                </a:solidFill>
                <a:latin typeface="+mj-lt"/>
                <a:ea typeface="Open Sans Light"/>
                <a:cs typeface="Open Sans Light"/>
                <a:sym typeface="Open Sans Light"/>
              </a:rPr>
              <a:t>Created in </a:t>
            </a:r>
            <a:r>
              <a:rPr lang="en-US" sz="1200" b="0" i="0" u="none" strike="noStrike" cap="none" dirty="0" err="1">
                <a:solidFill>
                  <a:srgbClr val="191919"/>
                </a:solidFill>
                <a:latin typeface="+mj-lt"/>
                <a:ea typeface="Open Sans Light"/>
                <a:cs typeface="Open Sans Light"/>
                <a:sym typeface="Open Sans Light"/>
              </a:rPr>
              <a:t>Biorender.com</a:t>
            </a:r>
            <a:endParaRPr sz="1200" dirty="0">
              <a:latin typeface="+mj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08EAE29-5EDB-3845-8580-203B85803809}"/>
              </a:ext>
            </a:extLst>
          </p:cNvPr>
          <p:cNvSpPr txBox="1"/>
          <p:nvPr/>
        </p:nvSpPr>
        <p:spPr>
          <a:xfrm>
            <a:off x="6869662" y="314281"/>
            <a:ext cx="4330833" cy="423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spc="300" dirty="0">
                <a:solidFill>
                  <a:schemeClr val="tx1">
                    <a:lumMod val="50000"/>
                    <a:lumOff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From the Classroom to the Farm</a:t>
            </a:r>
            <a:endParaRPr lang="id-ID" sz="1600" spc="300" dirty="0">
              <a:solidFill>
                <a:schemeClr val="tx1">
                  <a:lumMod val="50000"/>
                  <a:lumOff val="50000"/>
                </a:schemeClr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ED1C665-C7C0-784B-AAAD-C1CB343B8C83}"/>
              </a:ext>
            </a:extLst>
          </p:cNvPr>
          <p:cNvCxnSpPr>
            <a:cxnSpLocks/>
          </p:cNvCxnSpPr>
          <p:nvPr/>
        </p:nvCxnSpPr>
        <p:spPr>
          <a:xfrm>
            <a:off x="6643394" y="1071505"/>
            <a:ext cx="554860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Google Shape;383;p23">
            <a:extLst>
              <a:ext uri="{FF2B5EF4-FFF2-40B4-BE49-F238E27FC236}">
                <a16:creationId xmlns:a16="http://schemas.microsoft.com/office/drawing/2014/main" id="{9FC6905E-9105-474A-A23B-A3D36F213687}"/>
              </a:ext>
            </a:extLst>
          </p:cNvPr>
          <p:cNvSpPr txBox="1"/>
          <p:nvPr/>
        </p:nvSpPr>
        <p:spPr>
          <a:xfrm>
            <a:off x="7275657" y="2683700"/>
            <a:ext cx="4729731" cy="2585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140000"/>
              </a:lnSpc>
            </a:pPr>
            <a:r>
              <a:rPr lang="en-US" sz="2400" dirty="0">
                <a:latin typeface="+mj-lt"/>
              </a:rPr>
              <a:t>Set of criteria designed to determine a causative relationship between a microbe and a disease</a:t>
            </a:r>
          </a:p>
          <a:p>
            <a:pPr lvl="0">
              <a:lnSpc>
                <a:spcPct val="140000"/>
              </a:lnSpc>
            </a:pPr>
            <a:endParaRPr lang="en-US" sz="2400" b="0" i="0" u="none" strike="noStrike" cap="none" dirty="0">
              <a:latin typeface="+mj-lt"/>
              <a:ea typeface="Arial"/>
              <a:cs typeface="Arial"/>
              <a:sym typeface="Arial"/>
            </a:endParaRPr>
          </a:p>
          <a:p>
            <a:pPr lvl="0">
              <a:lnSpc>
                <a:spcPct val="140000"/>
              </a:lnSpc>
            </a:pPr>
            <a:r>
              <a:rPr lang="en-US" sz="2400" b="0" i="0" u="none" strike="noStrike" cap="none" dirty="0">
                <a:latin typeface="+mj-lt"/>
                <a:ea typeface="Arial"/>
                <a:cs typeface="Arial"/>
                <a:sym typeface="Arial"/>
              </a:rPr>
              <a:t>Published by </a:t>
            </a:r>
            <a:r>
              <a:rPr lang="en-US" sz="2400" dirty="0">
                <a:latin typeface="+mj-lt"/>
              </a:rPr>
              <a:t>Robert Koch</a:t>
            </a:r>
            <a:r>
              <a:rPr lang="en-US" sz="2400" b="0" i="0" u="none" strike="noStrike" cap="none" dirty="0">
                <a:latin typeface="+mj-lt"/>
                <a:ea typeface="Arial"/>
                <a:cs typeface="Arial"/>
                <a:sym typeface="Arial"/>
              </a:rPr>
              <a:t> in 1890</a:t>
            </a:r>
            <a:endParaRPr sz="2400" dirty="0">
              <a:latin typeface="+mj-l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8927105-862F-974E-9168-0E60023FF03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8022" y="1380228"/>
            <a:ext cx="6869181" cy="5175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9737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71D15D3F-D8BB-B84E-A594-6D83D7E7109F}"/>
              </a:ext>
            </a:extLst>
          </p:cNvPr>
          <p:cNvGrpSpPr/>
          <p:nvPr/>
        </p:nvGrpSpPr>
        <p:grpSpPr>
          <a:xfrm>
            <a:off x="6465755" y="133217"/>
            <a:ext cx="5726245" cy="1034319"/>
            <a:chOff x="7330189" y="419727"/>
            <a:chExt cx="5726245" cy="1034319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687B875-412F-0D46-B8C9-57EB8755A53D}"/>
                </a:ext>
              </a:extLst>
            </p:cNvPr>
            <p:cNvSpPr txBox="1"/>
            <p:nvPr/>
          </p:nvSpPr>
          <p:spPr>
            <a:xfrm>
              <a:off x="7639142" y="605649"/>
              <a:ext cx="4562851" cy="4235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600" spc="3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From the Classroom to the Farm</a:t>
              </a:r>
              <a:endParaRPr lang="id-ID" sz="1600" spc="300" dirty="0">
                <a:solidFill>
                  <a:schemeClr val="tx1">
                    <a:lumMod val="50000"/>
                    <a:lumOff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pic>
          <p:nvPicPr>
            <p:cNvPr id="37" name="Google Shape;89;p1">
              <a:extLst>
                <a:ext uri="{FF2B5EF4-FFF2-40B4-BE49-F238E27FC236}">
                  <a16:creationId xmlns:a16="http://schemas.microsoft.com/office/drawing/2014/main" id="{87C6D30E-22C6-C346-9B0C-5865E8585099}"/>
                </a:ext>
              </a:extLst>
            </p:cNvPr>
            <p:cNvPicPr preferRelativeResize="0"/>
            <p:nvPr/>
          </p:nvPicPr>
          <p:blipFill>
            <a:blip r:embed="rId2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845684" y="419727"/>
              <a:ext cx="1165777" cy="88441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C8B2991C-345B-004B-ABDA-3C6961FD4146}"/>
                </a:ext>
              </a:extLst>
            </p:cNvPr>
            <p:cNvCxnSpPr>
              <a:cxnSpLocks/>
            </p:cNvCxnSpPr>
            <p:nvPr/>
          </p:nvCxnSpPr>
          <p:spPr>
            <a:xfrm>
              <a:off x="7330189" y="1454046"/>
              <a:ext cx="5726245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15DB2560-2E9B-4EF1-89B7-E17849049FA8}"/>
              </a:ext>
            </a:extLst>
          </p:cNvPr>
          <p:cNvSpPr txBox="1"/>
          <p:nvPr/>
        </p:nvSpPr>
        <p:spPr>
          <a:xfrm>
            <a:off x="6341730" y="2490042"/>
            <a:ext cx="58953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n w="19050">
                  <a:noFill/>
                </a:ln>
                <a:latin typeface="+mj-lt"/>
              </a:rPr>
              <a:t>1</a:t>
            </a:r>
            <a:r>
              <a:rPr lang="id-ID" sz="2400" dirty="0">
                <a:ln w="19050">
                  <a:noFill/>
                </a:ln>
                <a:latin typeface="+mj-lt"/>
              </a:rPr>
              <a:t>. </a:t>
            </a:r>
            <a:r>
              <a:rPr lang="en-US" sz="2400" b="0" i="0" u="none" strike="noStrike" cap="none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Not all microbes can be grown in pure culture</a:t>
            </a:r>
            <a:endParaRPr lang="en-US" sz="2400" dirty="0">
              <a:latin typeface="+mj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4505917-A899-C241-A3BE-87A4DD5B1771}"/>
              </a:ext>
            </a:extLst>
          </p:cNvPr>
          <p:cNvSpPr txBox="1"/>
          <p:nvPr/>
        </p:nvSpPr>
        <p:spPr>
          <a:xfrm>
            <a:off x="6341730" y="3527971"/>
            <a:ext cx="58953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n w="19050">
                  <a:noFill/>
                </a:ln>
                <a:latin typeface="+mj-lt"/>
              </a:rPr>
              <a:t>2</a:t>
            </a:r>
            <a:r>
              <a:rPr lang="id-ID" sz="2400" dirty="0">
                <a:ln w="19050">
                  <a:noFill/>
                </a:ln>
                <a:latin typeface="+mj-lt"/>
              </a:rPr>
              <a:t>. </a:t>
            </a:r>
            <a:r>
              <a:rPr lang="en-US" sz="2400" b="0" i="0" u="none" strike="noStrike" cap="none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Some diseases are caused by more than </a:t>
            </a:r>
          </a:p>
          <a:p>
            <a:r>
              <a:rPr lang="en-US" sz="2400" b="0" i="0" u="none" strike="noStrike" cap="none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one microorganism</a:t>
            </a:r>
            <a:endParaRPr lang="en-US" sz="2400" dirty="0"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0CB63D-8057-CC40-8854-67AB04BEDA1F}"/>
              </a:ext>
            </a:extLst>
          </p:cNvPr>
          <p:cNvSpPr txBox="1"/>
          <p:nvPr/>
        </p:nvSpPr>
        <p:spPr>
          <a:xfrm>
            <a:off x="6403934" y="4634913"/>
            <a:ext cx="61503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n w="19050">
                  <a:noFill/>
                </a:ln>
                <a:latin typeface="+mj-lt"/>
              </a:rPr>
              <a:t>3</a:t>
            </a:r>
            <a:r>
              <a:rPr lang="id-ID" sz="2400" dirty="0">
                <a:ln w="19050">
                  <a:noFill/>
                </a:ln>
                <a:latin typeface="+mj-lt"/>
              </a:rPr>
              <a:t>. </a:t>
            </a:r>
            <a:r>
              <a:rPr lang="en-US" sz="2400" b="0" i="0" u="none" strike="noStrike" cap="none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Not all diseases are symptomatic </a:t>
            </a:r>
            <a:endParaRPr lang="en-US" sz="2400" dirty="0"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0A194DD-7548-D645-A25D-54CA518B4F36}"/>
              </a:ext>
            </a:extLst>
          </p:cNvPr>
          <p:cNvSpPr txBox="1"/>
          <p:nvPr/>
        </p:nvSpPr>
        <p:spPr>
          <a:xfrm>
            <a:off x="5839909" y="1546233"/>
            <a:ext cx="65936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i="0" u="none" strike="noStrike" cap="none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Exceptions</a:t>
            </a:r>
            <a:r>
              <a:rPr lang="en-US" sz="3600" b="1" dirty="0">
                <a:ln w="19050">
                  <a:noFill/>
                </a:ln>
                <a:latin typeface="+mj-lt"/>
              </a:rPr>
              <a:t> </a:t>
            </a:r>
            <a:endParaRPr lang="id-ID" sz="3600" b="1" dirty="0">
              <a:ln w="19050">
                <a:noFill/>
              </a:ln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994B33F-FD78-F945-A6CC-4C472ED3A0C2}"/>
              </a:ext>
            </a:extLst>
          </p:cNvPr>
          <p:cNvSpPr txBox="1"/>
          <p:nvPr/>
        </p:nvSpPr>
        <p:spPr>
          <a:xfrm>
            <a:off x="6403934" y="5408415"/>
            <a:ext cx="61503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n w="19050">
                  <a:noFill/>
                </a:ln>
                <a:latin typeface="+mj-lt"/>
              </a:rPr>
              <a:t>4</a:t>
            </a:r>
            <a:r>
              <a:rPr lang="id-ID" sz="2400" dirty="0">
                <a:ln w="19050">
                  <a:noFill/>
                </a:ln>
                <a:latin typeface="+mj-lt"/>
              </a:rPr>
              <a:t>. </a:t>
            </a:r>
            <a:r>
              <a:rPr lang="en-US" sz="2400" b="0" i="0" u="none" strike="noStrike" cap="none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Infection with the same microorganism </a:t>
            </a:r>
          </a:p>
          <a:p>
            <a:r>
              <a:rPr lang="en-US" sz="2400" b="0" i="0" u="none" strike="noStrike" cap="none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may lead to different diseases</a:t>
            </a:r>
            <a:endParaRPr lang="en-US" sz="2400" dirty="0">
              <a:latin typeface="+mj-lt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BD18B7A-CCA2-5743-B689-A50DAD2E961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0770" y="1328468"/>
            <a:ext cx="5960213" cy="5400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310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Mountain scenery with tea fields">
            <a:extLst>
              <a:ext uri="{FF2B5EF4-FFF2-40B4-BE49-F238E27FC236}">
                <a16:creationId xmlns:a16="http://schemas.microsoft.com/office/drawing/2014/main" id="{609E9401-F47E-0844-9308-FE42C7CB639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505719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1E3A254-1806-4B45-8A22-070E2EB74BBF}"/>
              </a:ext>
            </a:extLst>
          </p:cNvPr>
          <p:cNvSpPr txBox="1"/>
          <p:nvPr/>
        </p:nvSpPr>
        <p:spPr>
          <a:xfrm>
            <a:off x="499276" y="5137078"/>
            <a:ext cx="9591870" cy="8506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20000"/>
              </a:lnSpc>
            </a:pPr>
            <a:r>
              <a:rPr lang="en-US" sz="4400" b="0" i="0" u="none" strike="noStrike" cap="none" dirty="0">
                <a:solidFill>
                  <a:srgbClr val="191919"/>
                </a:solidFill>
                <a:ea typeface="Arial"/>
                <a:cs typeface="Arial"/>
                <a:sym typeface="Arial"/>
              </a:rPr>
              <a:t>Signs and Symptoms of Plant Diseases</a:t>
            </a:r>
            <a:endParaRPr lang="en-US" sz="4400" dirty="0"/>
          </a:p>
        </p:txBody>
      </p:sp>
      <p:sp>
        <p:nvSpPr>
          <p:cNvPr id="10" name="Google Shape;88;p1">
            <a:extLst>
              <a:ext uri="{FF2B5EF4-FFF2-40B4-BE49-F238E27FC236}">
                <a16:creationId xmlns:a16="http://schemas.microsoft.com/office/drawing/2014/main" id="{996CC7DB-362F-8942-8FBA-182762742F6D}"/>
              </a:ext>
            </a:extLst>
          </p:cNvPr>
          <p:cNvSpPr txBox="1"/>
          <p:nvPr/>
        </p:nvSpPr>
        <p:spPr>
          <a:xfrm>
            <a:off x="650067" y="6092512"/>
            <a:ext cx="8716200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>
                <a:solidFill>
                  <a:srgbClr val="191919"/>
                </a:solidFill>
                <a:latin typeface="+mj-lt"/>
                <a:ea typeface="Open Sans Light"/>
                <a:cs typeface="Open Sans Light"/>
                <a:sym typeface="Open Sans Light"/>
              </a:rPr>
              <a:t>Session 2</a:t>
            </a:r>
            <a:endParaRPr sz="2800" b="0" i="0" u="none" strike="noStrike" cap="none" dirty="0">
              <a:solidFill>
                <a:srgbClr val="191919"/>
              </a:solidFill>
              <a:latin typeface="+mj-lt"/>
              <a:ea typeface="Arimo"/>
              <a:cs typeface="Arimo"/>
              <a:sym typeface="Arimo"/>
            </a:endParaRPr>
          </a:p>
        </p:txBody>
      </p:sp>
      <p:pic>
        <p:nvPicPr>
          <p:cNvPr id="11" name="Google Shape;89;p1">
            <a:extLst>
              <a:ext uri="{FF2B5EF4-FFF2-40B4-BE49-F238E27FC236}">
                <a16:creationId xmlns:a16="http://schemas.microsoft.com/office/drawing/2014/main" id="{FBB977FD-B79E-554C-8221-AD583DB9F6AE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53756" y="5155700"/>
            <a:ext cx="2095422" cy="150389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553444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F61BACA-7F29-7C44-B55D-4FEF0B5C9391}"/>
              </a:ext>
            </a:extLst>
          </p:cNvPr>
          <p:cNvSpPr txBox="1"/>
          <p:nvPr/>
        </p:nvSpPr>
        <p:spPr>
          <a:xfrm>
            <a:off x="6755490" y="2592598"/>
            <a:ext cx="4937760" cy="4024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42596" lvl="1">
              <a:lnSpc>
                <a:spcPct val="130000"/>
              </a:lnSpc>
              <a:buClr>
                <a:srgbClr val="191919"/>
              </a:buClr>
              <a:buSzPts val="4100"/>
            </a:pPr>
            <a:r>
              <a:rPr lang="en-US" b="0" i="0" u="none" strike="noStrike" cap="none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A </a:t>
            </a:r>
            <a:r>
              <a:rPr lang="en-US" b="0" i="0" u="none" strike="noStrike" cap="none" dirty="0">
                <a:solidFill>
                  <a:srgbClr val="974806"/>
                </a:solidFill>
                <a:latin typeface="+mj-lt"/>
                <a:ea typeface="Arial"/>
                <a:cs typeface="Arial"/>
                <a:sym typeface="Arial"/>
              </a:rPr>
              <a:t>disease</a:t>
            </a:r>
            <a:r>
              <a:rPr lang="en-US" b="0" i="0" u="none" strike="noStrike" cap="none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is any malfunctioning of host cells and tissues</a:t>
            </a:r>
            <a:endParaRPr lang="en-US" dirty="0">
              <a:latin typeface="+mj-lt"/>
            </a:endParaRPr>
          </a:p>
          <a:p>
            <a:pPr lvl="0">
              <a:lnSpc>
                <a:spcPct val="130000"/>
              </a:lnSpc>
            </a:pPr>
            <a:endParaRPr lang="en-US" b="0" i="0" u="none" strike="noStrike" cap="none" dirty="0">
              <a:solidFill>
                <a:srgbClr val="191919"/>
              </a:solidFill>
              <a:latin typeface="+mj-lt"/>
              <a:ea typeface="Arial"/>
              <a:cs typeface="Arial"/>
              <a:sym typeface="Arial"/>
            </a:endParaRPr>
          </a:p>
          <a:p>
            <a:pPr marL="442596" lvl="1">
              <a:lnSpc>
                <a:spcPct val="130000"/>
              </a:lnSpc>
              <a:buClr>
                <a:srgbClr val="191919"/>
              </a:buClr>
              <a:buSzPts val="4100"/>
            </a:pPr>
            <a:r>
              <a:rPr lang="en-US" b="0" i="0" u="none" strike="noStrike" cap="none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A </a:t>
            </a:r>
            <a:r>
              <a:rPr lang="en-US" b="0" i="0" u="none" strike="noStrike" cap="none" dirty="0">
                <a:solidFill>
                  <a:srgbClr val="974806"/>
                </a:solidFill>
                <a:latin typeface="+mj-lt"/>
                <a:ea typeface="Arial"/>
                <a:cs typeface="Arial"/>
                <a:sym typeface="Arial"/>
              </a:rPr>
              <a:t>plant disease </a:t>
            </a:r>
            <a:r>
              <a:rPr lang="en-US" b="0" i="0" u="none" strike="noStrike" cap="none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is any abnormal condition that alters the appearance or function of a plant</a:t>
            </a:r>
            <a:endParaRPr lang="en-US" dirty="0">
              <a:latin typeface="+mj-lt"/>
            </a:endParaRPr>
          </a:p>
          <a:p>
            <a:pPr lvl="0">
              <a:lnSpc>
                <a:spcPct val="130000"/>
              </a:lnSpc>
            </a:pPr>
            <a:endParaRPr lang="en-US" b="0" i="0" u="none" strike="noStrike" cap="none" dirty="0">
              <a:solidFill>
                <a:srgbClr val="191919"/>
              </a:solidFill>
              <a:latin typeface="+mj-lt"/>
              <a:ea typeface="Arial"/>
              <a:cs typeface="Arial"/>
              <a:sym typeface="Arial"/>
            </a:endParaRPr>
          </a:p>
          <a:p>
            <a:pPr marL="442596" lvl="1">
              <a:lnSpc>
                <a:spcPct val="130000"/>
              </a:lnSpc>
              <a:buClr>
                <a:srgbClr val="191919"/>
              </a:buClr>
              <a:buSzPts val="4100"/>
            </a:pPr>
            <a:r>
              <a:rPr lang="en-US" b="0" i="0" u="none" strike="noStrike" cap="none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Invisible or visible responses of the plant to an agent of disease</a:t>
            </a:r>
            <a:endParaRPr lang="en-US" dirty="0">
              <a:latin typeface="+mj-lt"/>
            </a:endParaRPr>
          </a:p>
          <a:p>
            <a:pPr lvl="0">
              <a:lnSpc>
                <a:spcPct val="130000"/>
              </a:lnSpc>
            </a:pPr>
            <a:endParaRPr lang="en-US" b="0" i="0" u="none" strike="noStrike" cap="none" dirty="0">
              <a:solidFill>
                <a:srgbClr val="191919"/>
              </a:solidFill>
              <a:latin typeface="+mj-lt"/>
              <a:ea typeface="Arial"/>
              <a:cs typeface="Arial"/>
              <a:sym typeface="Arial"/>
            </a:endParaRPr>
          </a:p>
          <a:p>
            <a:pPr marL="442595" lvl="1">
              <a:lnSpc>
                <a:spcPct val="130000"/>
              </a:lnSpc>
              <a:buClr>
                <a:srgbClr val="191919"/>
              </a:buClr>
              <a:buSzPts val="4100"/>
            </a:pPr>
            <a:r>
              <a:rPr lang="en-US" b="0" i="0" u="none" strike="noStrike" cap="none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Can cause impairment or death of the plant</a:t>
            </a:r>
            <a:endParaRPr lang="en-US" dirty="0">
              <a:latin typeface="+mj-lt"/>
            </a:endParaRPr>
          </a:p>
          <a:p>
            <a:pPr marL="1180254" lvl="2">
              <a:lnSpc>
                <a:spcPct val="130000"/>
              </a:lnSpc>
              <a:buClr>
                <a:srgbClr val="191919"/>
              </a:buClr>
              <a:buSzPts val="4100"/>
            </a:pPr>
            <a:endParaRPr lang="id-ID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7A786A6-5A85-9247-8BF9-4B2F13DCBACE}"/>
              </a:ext>
            </a:extLst>
          </p:cNvPr>
          <p:cNvGrpSpPr/>
          <p:nvPr/>
        </p:nvGrpSpPr>
        <p:grpSpPr>
          <a:xfrm>
            <a:off x="7015396" y="359765"/>
            <a:ext cx="5176604" cy="2005264"/>
            <a:chOff x="7015396" y="359765"/>
            <a:chExt cx="5176604" cy="2005264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E22A4E5-6272-8D4B-9140-8B9B2DFDD71D}"/>
                </a:ext>
              </a:extLst>
            </p:cNvPr>
            <p:cNvGrpSpPr/>
            <p:nvPr/>
          </p:nvGrpSpPr>
          <p:grpSpPr>
            <a:xfrm>
              <a:off x="7053942" y="598307"/>
              <a:ext cx="4572000" cy="1766722"/>
              <a:chOff x="6786260" y="774348"/>
              <a:chExt cx="4572000" cy="1766722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73CA644-6D91-EA4A-97E3-64299D35C0A9}"/>
                  </a:ext>
                </a:extLst>
              </p:cNvPr>
              <p:cNvSpPr txBox="1"/>
              <p:nvPr/>
            </p:nvSpPr>
            <p:spPr>
              <a:xfrm>
                <a:off x="7331072" y="1833184"/>
                <a:ext cx="364329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0" b="1" dirty="0">
                    <a:ln w="19050">
                      <a:noFill/>
                    </a:ln>
                    <a:latin typeface="+mj-lt"/>
                  </a:rPr>
                  <a:t>Plant Disease</a:t>
                </a:r>
                <a:endParaRPr lang="id-ID" sz="4000" b="1" dirty="0">
                  <a:ln w="19050">
                    <a:noFill/>
                  </a:ln>
                  <a:latin typeface="+mj-lt"/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8D2B040-C4E3-9B4F-B204-FBECE9A62FF9}"/>
                  </a:ext>
                </a:extLst>
              </p:cNvPr>
              <p:cNvSpPr txBox="1"/>
              <p:nvPr/>
            </p:nvSpPr>
            <p:spPr>
              <a:xfrm>
                <a:off x="6786260" y="774348"/>
                <a:ext cx="4572000" cy="4235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600" spc="3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ea typeface="Open Sans" panose="020B0606030504020204" pitchFamily="34" charset="0"/>
                    <a:cs typeface="Open Sans" panose="020B0606030504020204" pitchFamily="34" charset="0"/>
                  </a:rPr>
                  <a:t>From the Classroom to the Farm</a:t>
                </a:r>
                <a:endParaRPr lang="id-ID" sz="1600" spc="3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pic>
          <p:nvPicPr>
            <p:cNvPr id="11" name="Google Shape;89;p1">
              <a:extLst>
                <a:ext uri="{FF2B5EF4-FFF2-40B4-BE49-F238E27FC236}">
                  <a16:creationId xmlns:a16="http://schemas.microsoft.com/office/drawing/2014/main" id="{452D8085-B4BC-0245-836A-B059EA813665}"/>
                </a:ext>
              </a:extLst>
            </p:cNvPr>
            <p:cNvPicPr preferRelativeResize="0"/>
            <p:nvPr/>
          </p:nvPicPr>
          <p:blipFill>
            <a:blip r:embed="rId2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026223" y="359765"/>
              <a:ext cx="1165777" cy="88441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A8CC133-0F8E-FD48-A910-529B013086E0}"/>
                </a:ext>
              </a:extLst>
            </p:cNvPr>
            <p:cNvCxnSpPr>
              <a:cxnSpLocks/>
            </p:cNvCxnSpPr>
            <p:nvPr/>
          </p:nvCxnSpPr>
          <p:spPr>
            <a:xfrm>
              <a:off x="7015396" y="1409076"/>
              <a:ext cx="5036695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3" name="Picture 2" descr="Two men, one with scissors and basket, selecting leaf from basil plant">
            <a:extLst>
              <a:ext uri="{FF2B5EF4-FFF2-40B4-BE49-F238E27FC236}">
                <a16:creationId xmlns:a16="http://schemas.microsoft.com/office/drawing/2014/main" id="{582ECBB8-3694-E646-B2A4-3DA5752E18D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63317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3843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71D15D3F-D8BB-B84E-A594-6D83D7E7109F}"/>
              </a:ext>
            </a:extLst>
          </p:cNvPr>
          <p:cNvGrpSpPr/>
          <p:nvPr/>
        </p:nvGrpSpPr>
        <p:grpSpPr>
          <a:xfrm>
            <a:off x="6465755" y="133217"/>
            <a:ext cx="5726245" cy="1034319"/>
            <a:chOff x="7330189" y="419727"/>
            <a:chExt cx="5726245" cy="1034319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687B875-412F-0D46-B8C9-57EB8755A53D}"/>
                </a:ext>
              </a:extLst>
            </p:cNvPr>
            <p:cNvSpPr txBox="1"/>
            <p:nvPr/>
          </p:nvSpPr>
          <p:spPr>
            <a:xfrm>
              <a:off x="7825409" y="673383"/>
              <a:ext cx="4562851" cy="4235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600" spc="3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From the Classroom to the Farm</a:t>
              </a:r>
              <a:endParaRPr lang="id-ID" sz="1600" spc="300" dirty="0">
                <a:solidFill>
                  <a:schemeClr val="tx1">
                    <a:lumMod val="50000"/>
                    <a:lumOff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pic>
          <p:nvPicPr>
            <p:cNvPr id="37" name="Google Shape;89;p1">
              <a:extLst>
                <a:ext uri="{FF2B5EF4-FFF2-40B4-BE49-F238E27FC236}">
                  <a16:creationId xmlns:a16="http://schemas.microsoft.com/office/drawing/2014/main" id="{87C6D30E-22C6-C346-9B0C-5865E8585099}"/>
                </a:ext>
              </a:extLst>
            </p:cNvPr>
            <p:cNvPicPr preferRelativeResize="0"/>
            <p:nvPr/>
          </p:nvPicPr>
          <p:blipFill>
            <a:blip r:embed="rId2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845684" y="419727"/>
              <a:ext cx="1165777" cy="88441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C8B2991C-345B-004B-ABDA-3C6961FD4146}"/>
                </a:ext>
              </a:extLst>
            </p:cNvPr>
            <p:cNvCxnSpPr>
              <a:cxnSpLocks/>
            </p:cNvCxnSpPr>
            <p:nvPr/>
          </p:nvCxnSpPr>
          <p:spPr>
            <a:xfrm>
              <a:off x="7330189" y="1454046"/>
              <a:ext cx="5726245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20A194DD-7548-D645-A25D-54CA518B4F36}"/>
              </a:ext>
            </a:extLst>
          </p:cNvPr>
          <p:cNvSpPr txBox="1"/>
          <p:nvPr/>
        </p:nvSpPr>
        <p:spPr>
          <a:xfrm>
            <a:off x="5839909" y="1546233"/>
            <a:ext cx="65936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i="0" u="none" strike="noStrike" cap="none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Plant Functions</a:t>
            </a:r>
            <a:endParaRPr lang="id-ID" sz="3600" b="1" dirty="0">
              <a:ln w="19050">
                <a:noFill/>
              </a:ln>
              <a:latin typeface="+mj-lt"/>
            </a:endParaRPr>
          </a:p>
        </p:txBody>
      </p:sp>
      <p:pic>
        <p:nvPicPr>
          <p:cNvPr id="12" name="Google Shape;458;p29">
            <a:extLst>
              <a:ext uri="{FF2B5EF4-FFF2-40B4-BE49-F238E27FC236}">
                <a16:creationId xmlns:a16="http://schemas.microsoft.com/office/drawing/2014/main" id="{2ACBDBE1-C69D-CB43-86E3-E4E2ADA627D3}"/>
              </a:ext>
            </a:extLst>
          </p:cNvPr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3261" y="1107559"/>
            <a:ext cx="6767139" cy="5377908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215;p8">
            <a:extLst>
              <a:ext uri="{FF2B5EF4-FFF2-40B4-BE49-F238E27FC236}">
                <a16:creationId xmlns:a16="http://schemas.microsoft.com/office/drawing/2014/main" id="{048E9889-4D01-A44D-B1EC-B08138DDC76A}"/>
              </a:ext>
            </a:extLst>
          </p:cNvPr>
          <p:cNvSpPr txBox="1"/>
          <p:nvPr/>
        </p:nvSpPr>
        <p:spPr>
          <a:xfrm>
            <a:off x="9072923" y="6482236"/>
            <a:ext cx="4271700" cy="258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rgbClr val="191919"/>
                </a:solidFill>
                <a:latin typeface="+mj-lt"/>
                <a:ea typeface="Open Sans Light"/>
                <a:cs typeface="Open Sans Light"/>
                <a:sym typeface="Open Sans Light"/>
              </a:rPr>
              <a:t>Created in </a:t>
            </a:r>
            <a:r>
              <a:rPr lang="en-US" sz="1200" b="0" i="0" u="none" strike="noStrike" cap="none" dirty="0" err="1">
                <a:solidFill>
                  <a:srgbClr val="191919"/>
                </a:solidFill>
                <a:latin typeface="+mj-lt"/>
                <a:ea typeface="Open Sans Light"/>
                <a:cs typeface="Open Sans Light"/>
                <a:sym typeface="Open Sans Light"/>
              </a:rPr>
              <a:t>Biorender.com</a:t>
            </a:r>
            <a:endParaRPr sz="1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754037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71D15D3F-D8BB-B84E-A594-6D83D7E7109F}"/>
              </a:ext>
            </a:extLst>
          </p:cNvPr>
          <p:cNvGrpSpPr/>
          <p:nvPr/>
        </p:nvGrpSpPr>
        <p:grpSpPr>
          <a:xfrm>
            <a:off x="6465755" y="133217"/>
            <a:ext cx="5726245" cy="1034319"/>
            <a:chOff x="7330189" y="419727"/>
            <a:chExt cx="5726245" cy="1034319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687B875-412F-0D46-B8C9-57EB8755A53D}"/>
                </a:ext>
              </a:extLst>
            </p:cNvPr>
            <p:cNvSpPr txBox="1"/>
            <p:nvPr/>
          </p:nvSpPr>
          <p:spPr>
            <a:xfrm>
              <a:off x="7825409" y="673383"/>
              <a:ext cx="4562851" cy="4235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600" spc="3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From the Classroom to the Farm</a:t>
              </a:r>
              <a:endParaRPr lang="id-ID" sz="1600" spc="300" dirty="0">
                <a:solidFill>
                  <a:schemeClr val="tx1">
                    <a:lumMod val="50000"/>
                    <a:lumOff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pic>
          <p:nvPicPr>
            <p:cNvPr id="37" name="Google Shape;89;p1">
              <a:extLst>
                <a:ext uri="{FF2B5EF4-FFF2-40B4-BE49-F238E27FC236}">
                  <a16:creationId xmlns:a16="http://schemas.microsoft.com/office/drawing/2014/main" id="{87C6D30E-22C6-C346-9B0C-5865E8585099}"/>
                </a:ext>
              </a:extLst>
            </p:cNvPr>
            <p:cNvPicPr preferRelativeResize="0"/>
            <p:nvPr/>
          </p:nvPicPr>
          <p:blipFill>
            <a:blip r:embed="rId2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845684" y="419727"/>
              <a:ext cx="1165777" cy="88441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C8B2991C-345B-004B-ABDA-3C6961FD4146}"/>
                </a:ext>
              </a:extLst>
            </p:cNvPr>
            <p:cNvCxnSpPr>
              <a:cxnSpLocks/>
            </p:cNvCxnSpPr>
            <p:nvPr/>
          </p:nvCxnSpPr>
          <p:spPr>
            <a:xfrm>
              <a:off x="7330189" y="1454046"/>
              <a:ext cx="5726245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4" name="Google Shape;215;p8">
            <a:extLst>
              <a:ext uri="{FF2B5EF4-FFF2-40B4-BE49-F238E27FC236}">
                <a16:creationId xmlns:a16="http://schemas.microsoft.com/office/drawing/2014/main" id="{048E9889-4D01-A44D-B1EC-B08138DDC76A}"/>
              </a:ext>
            </a:extLst>
          </p:cNvPr>
          <p:cNvSpPr txBox="1"/>
          <p:nvPr/>
        </p:nvSpPr>
        <p:spPr>
          <a:xfrm>
            <a:off x="9072923" y="6482236"/>
            <a:ext cx="4271700" cy="258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rgbClr val="191919"/>
                </a:solidFill>
                <a:latin typeface="+mj-lt"/>
                <a:ea typeface="Open Sans Light"/>
                <a:cs typeface="Open Sans Light"/>
                <a:sym typeface="Open Sans Light"/>
              </a:rPr>
              <a:t>Created in </a:t>
            </a:r>
            <a:r>
              <a:rPr lang="en-US" sz="1200" b="0" i="0" u="none" strike="noStrike" cap="none" dirty="0" err="1">
                <a:solidFill>
                  <a:srgbClr val="191919"/>
                </a:solidFill>
                <a:latin typeface="+mj-lt"/>
                <a:ea typeface="Open Sans Light"/>
                <a:cs typeface="Open Sans Light"/>
                <a:sym typeface="Open Sans Light"/>
              </a:rPr>
              <a:t>Biorender.com</a:t>
            </a:r>
            <a:endParaRPr sz="1200" dirty="0">
              <a:latin typeface="+mj-l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C51D792-5B9F-7544-9C66-BAAE5B4EFA2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33166" y="1629833"/>
            <a:ext cx="3924300" cy="3751566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CFBA8EAB-F89A-9A4C-8D03-F279C2330B1D}"/>
              </a:ext>
            </a:extLst>
          </p:cNvPr>
          <p:cNvGrpSpPr/>
          <p:nvPr/>
        </p:nvGrpSpPr>
        <p:grpSpPr>
          <a:xfrm>
            <a:off x="338666" y="256824"/>
            <a:ext cx="6146801" cy="6313310"/>
            <a:chOff x="338666" y="256824"/>
            <a:chExt cx="6146801" cy="6313310"/>
          </a:xfrm>
        </p:grpSpPr>
        <p:pic>
          <p:nvPicPr>
            <p:cNvPr id="18" name="Google Shape;466;p30">
              <a:extLst>
                <a:ext uri="{FF2B5EF4-FFF2-40B4-BE49-F238E27FC236}">
                  <a16:creationId xmlns:a16="http://schemas.microsoft.com/office/drawing/2014/main" id="{47008100-5F42-DF4C-8EE5-C32CC34991C9}"/>
                </a:ext>
              </a:extLst>
            </p:cNvPr>
            <p:cNvPicPr preferRelativeResize="0"/>
            <p:nvPr/>
          </p:nvPicPr>
          <p:blipFill rotWithShape="1">
            <a:blip r:embed="rId4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38666" y="256824"/>
              <a:ext cx="6045201" cy="631331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850ED49A-6BD2-CD46-B762-2BEF65E03990}"/>
                </a:ext>
              </a:extLst>
            </p:cNvPr>
            <p:cNvSpPr/>
            <p:nvPr/>
          </p:nvSpPr>
          <p:spPr>
            <a:xfrm>
              <a:off x="5046133" y="524933"/>
              <a:ext cx="1439334" cy="265853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495581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71D15D3F-D8BB-B84E-A594-6D83D7E7109F}"/>
              </a:ext>
            </a:extLst>
          </p:cNvPr>
          <p:cNvGrpSpPr/>
          <p:nvPr/>
        </p:nvGrpSpPr>
        <p:grpSpPr>
          <a:xfrm>
            <a:off x="6070097" y="374756"/>
            <a:ext cx="5726245" cy="1034319"/>
            <a:chOff x="7330189" y="419727"/>
            <a:chExt cx="5726245" cy="1034319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687B875-412F-0D46-B8C9-57EB8755A53D}"/>
                </a:ext>
              </a:extLst>
            </p:cNvPr>
            <p:cNvSpPr txBox="1"/>
            <p:nvPr/>
          </p:nvSpPr>
          <p:spPr>
            <a:xfrm>
              <a:off x="7639142" y="605649"/>
              <a:ext cx="4562851" cy="4235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600" spc="3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From the Classroom to the Farm</a:t>
              </a:r>
              <a:endParaRPr lang="id-ID" sz="1600" spc="300" dirty="0">
                <a:solidFill>
                  <a:schemeClr val="tx1">
                    <a:lumMod val="50000"/>
                    <a:lumOff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pic>
          <p:nvPicPr>
            <p:cNvPr id="37" name="Google Shape;89;p1">
              <a:extLst>
                <a:ext uri="{FF2B5EF4-FFF2-40B4-BE49-F238E27FC236}">
                  <a16:creationId xmlns:a16="http://schemas.microsoft.com/office/drawing/2014/main" id="{87C6D30E-22C6-C346-9B0C-5865E8585099}"/>
                </a:ext>
              </a:extLst>
            </p:cNvPr>
            <p:cNvPicPr preferRelativeResize="0"/>
            <p:nvPr/>
          </p:nvPicPr>
          <p:blipFill>
            <a:blip r:embed="rId2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845684" y="419727"/>
              <a:ext cx="1165777" cy="88441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C8B2991C-345B-004B-ABDA-3C6961FD4146}"/>
                </a:ext>
              </a:extLst>
            </p:cNvPr>
            <p:cNvCxnSpPr>
              <a:cxnSpLocks/>
            </p:cNvCxnSpPr>
            <p:nvPr/>
          </p:nvCxnSpPr>
          <p:spPr>
            <a:xfrm>
              <a:off x="7330189" y="1454046"/>
              <a:ext cx="5726245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3C45CC58-93E3-7246-9C41-800CCA76820E}"/>
              </a:ext>
            </a:extLst>
          </p:cNvPr>
          <p:cNvGrpSpPr/>
          <p:nvPr/>
        </p:nvGrpSpPr>
        <p:grpSpPr>
          <a:xfrm>
            <a:off x="6187138" y="2019639"/>
            <a:ext cx="6210135" cy="3699057"/>
            <a:chOff x="522948" y="2168928"/>
            <a:chExt cx="6210135" cy="3699057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B579841D-6665-4364-9FFE-9A4E5B514771}"/>
                </a:ext>
              </a:extLst>
            </p:cNvPr>
            <p:cNvGrpSpPr/>
            <p:nvPr/>
          </p:nvGrpSpPr>
          <p:grpSpPr>
            <a:xfrm>
              <a:off x="550429" y="2168928"/>
              <a:ext cx="5895341" cy="1200329"/>
              <a:chOff x="1725758" y="2827676"/>
              <a:chExt cx="4876010" cy="1200329"/>
            </a:xfrm>
          </p:grpSpPr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5DB2560-2E9B-4EF1-89B7-E17849049FA8}"/>
                  </a:ext>
                </a:extLst>
              </p:cNvPr>
              <p:cNvSpPr txBox="1"/>
              <p:nvPr/>
            </p:nvSpPr>
            <p:spPr>
              <a:xfrm>
                <a:off x="1725758" y="2827676"/>
                <a:ext cx="4876010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ln w="19050">
                      <a:noFill/>
                    </a:ln>
                    <a:latin typeface="+mj-lt"/>
                  </a:rPr>
                  <a:t>Session 1</a:t>
                </a:r>
                <a:r>
                  <a:rPr lang="id-ID" sz="2400" b="1" dirty="0">
                    <a:ln w="19050">
                      <a:noFill/>
                    </a:ln>
                    <a:latin typeface="+mj-lt"/>
                  </a:rPr>
                  <a:t>. </a:t>
                </a:r>
                <a:r>
                  <a:rPr lang="en-US" sz="2400" b="1" dirty="0">
                    <a:solidFill>
                      <a:srgbClr val="191919"/>
                    </a:solidFill>
                    <a:latin typeface="+mj-lt"/>
                    <a:ea typeface="Arial"/>
                    <a:cs typeface="Arial"/>
                    <a:sym typeface="Arial"/>
                  </a:rPr>
                  <a:t>Introduction to Plant Pathology </a:t>
                </a:r>
              </a:p>
              <a:p>
                <a:r>
                  <a:rPr lang="id-ID" sz="2400" b="1" dirty="0">
                    <a:ln w="19050">
                      <a:noFill/>
                    </a:ln>
                    <a:latin typeface="+mj-lt"/>
                  </a:rPr>
                  <a:t> 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F805F46-DE3C-4C52-A273-DC529D95C1BB}"/>
                  </a:ext>
                </a:extLst>
              </p:cNvPr>
              <p:cNvSpPr txBox="1"/>
              <p:nvPr/>
            </p:nvSpPr>
            <p:spPr>
              <a:xfrm>
                <a:off x="2799045" y="3274480"/>
                <a:ext cx="1797080" cy="4440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lnSpc>
                    <a:spcPct val="140016"/>
                  </a:lnSpc>
                </a:pPr>
                <a:r>
                  <a:rPr lang="en-US" dirty="0">
                    <a:solidFill>
                      <a:srgbClr val="191919"/>
                    </a:solidFill>
                    <a:latin typeface="+mj-lt"/>
                    <a:cs typeface="Arial"/>
                    <a:sym typeface="Arial"/>
                  </a:rPr>
                  <a:t>Time: </a:t>
                </a:r>
                <a:r>
                  <a:rPr lang="en-US" dirty="0">
                    <a:solidFill>
                      <a:srgbClr val="191919"/>
                    </a:solidFill>
                    <a:latin typeface="+mj-lt"/>
                  </a:rPr>
                  <a:t>40 minutes</a:t>
                </a:r>
                <a:r>
                  <a:rPr lang="id-ID" b="1" dirty="0">
                    <a:ln w="19050">
                      <a:noFill/>
                    </a:ln>
                    <a:latin typeface="+mj-lt"/>
                  </a:rPr>
                  <a:t> </a:t>
                </a:r>
              </a:p>
            </p:txBody>
          </p: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26612E03-385B-9A48-B6A6-DBB9C6636449}"/>
                </a:ext>
              </a:extLst>
            </p:cNvPr>
            <p:cNvSpPr txBox="1"/>
            <p:nvPr/>
          </p:nvSpPr>
          <p:spPr>
            <a:xfrm>
              <a:off x="522948" y="3610481"/>
              <a:ext cx="620763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ln w="19050">
                    <a:noFill/>
                  </a:ln>
                  <a:latin typeface="+mj-lt"/>
                </a:rPr>
                <a:t>Session 2</a:t>
              </a:r>
              <a:r>
                <a:rPr lang="id-ID" sz="2400" b="1" dirty="0">
                  <a:ln w="19050">
                    <a:noFill/>
                  </a:ln>
                  <a:latin typeface="+mj-lt"/>
                </a:rPr>
                <a:t>. </a:t>
              </a:r>
              <a:r>
                <a:rPr lang="en-US" sz="2400" b="1" dirty="0">
                  <a:latin typeface="+mj-lt"/>
                  <a:ea typeface="Arial"/>
                  <a:cs typeface="Arial"/>
                  <a:sym typeface="Arial"/>
                </a:rPr>
                <a:t>Signs and Symptoms of Plant Disease</a:t>
              </a:r>
              <a:endParaRPr lang="en-US" sz="2400" b="1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endParaRPr>
            </a:p>
            <a:p>
              <a:r>
                <a:rPr lang="id-ID" sz="2400" b="1" dirty="0">
                  <a:ln w="19050">
                    <a:noFill/>
                  </a:ln>
                  <a:latin typeface="+mj-lt"/>
                </a:rPr>
                <a:t> 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81E6F396-C663-2443-8ABB-93AEB5BB1781}"/>
                </a:ext>
              </a:extLst>
            </p:cNvPr>
            <p:cNvSpPr txBox="1"/>
            <p:nvPr/>
          </p:nvSpPr>
          <p:spPr>
            <a:xfrm>
              <a:off x="1850585" y="4102257"/>
              <a:ext cx="2172760" cy="4440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lnSpc>
                  <a:spcPct val="140016"/>
                </a:lnSpc>
              </a:pPr>
              <a:r>
                <a:rPr lang="en-US" dirty="0">
                  <a:solidFill>
                    <a:srgbClr val="191919"/>
                  </a:solidFill>
                  <a:latin typeface="+mj-lt"/>
                  <a:cs typeface="Arial"/>
                  <a:sym typeface="Arial"/>
                </a:rPr>
                <a:t>Time: </a:t>
              </a:r>
              <a:r>
                <a:rPr lang="en-US" dirty="0">
                  <a:solidFill>
                    <a:srgbClr val="191919"/>
                  </a:solidFill>
                  <a:latin typeface="+mj-lt"/>
                </a:rPr>
                <a:t>1 hour</a:t>
              </a:r>
              <a:endParaRPr lang="id-ID" b="1" dirty="0">
                <a:ln w="19050">
                  <a:noFill/>
                </a:ln>
                <a:latin typeface="+mj-lt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7C386E87-CD3A-D540-98BE-F4F8F2DA0C21}"/>
                </a:ext>
              </a:extLst>
            </p:cNvPr>
            <p:cNvSpPr txBox="1"/>
            <p:nvPr/>
          </p:nvSpPr>
          <p:spPr>
            <a:xfrm>
              <a:off x="525447" y="4977085"/>
              <a:ext cx="620763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ln w="19050">
                    <a:noFill/>
                  </a:ln>
                  <a:latin typeface="+mj-lt"/>
                </a:rPr>
                <a:t>Session 3</a:t>
              </a:r>
              <a:r>
                <a:rPr lang="id-ID" sz="2400" b="1" dirty="0">
                  <a:ln w="19050">
                    <a:noFill/>
                  </a:ln>
                  <a:latin typeface="+mj-lt"/>
                </a:rPr>
                <a:t>. </a:t>
              </a:r>
              <a:r>
                <a:rPr lang="en-US" sz="2400" b="1" dirty="0">
                  <a:latin typeface="+mj-lt"/>
                  <a:ea typeface="Arial"/>
                  <a:cs typeface="Arial"/>
                  <a:sym typeface="Arial"/>
                </a:rPr>
                <a:t>Factors Causing Disease in Plants</a:t>
              </a:r>
              <a:r>
                <a:rPr lang="id-ID" sz="2400" b="1" dirty="0">
                  <a:ln w="19050">
                    <a:noFill/>
                  </a:ln>
                  <a:latin typeface="+mj-lt"/>
                </a:rPr>
                <a:t> 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447AFF09-A3E4-3341-B613-D72DDA99EF1F}"/>
                </a:ext>
              </a:extLst>
            </p:cNvPr>
            <p:cNvSpPr txBox="1"/>
            <p:nvPr/>
          </p:nvSpPr>
          <p:spPr>
            <a:xfrm>
              <a:off x="1853083" y="5423889"/>
              <a:ext cx="2172760" cy="4440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lnSpc>
                  <a:spcPct val="140016"/>
                </a:lnSpc>
              </a:pPr>
              <a:r>
                <a:rPr lang="en-US" dirty="0">
                  <a:solidFill>
                    <a:srgbClr val="191919"/>
                  </a:solidFill>
                  <a:latin typeface="+mj-lt"/>
                  <a:cs typeface="Arial"/>
                  <a:sym typeface="Arial"/>
                </a:rPr>
                <a:t>Time: </a:t>
              </a:r>
              <a:r>
                <a:rPr lang="en-US" dirty="0">
                  <a:solidFill>
                    <a:srgbClr val="191919"/>
                  </a:solidFill>
                  <a:latin typeface="+mj-lt"/>
                </a:rPr>
                <a:t>1 hour</a:t>
              </a:r>
              <a:endParaRPr lang="id-ID" b="1" dirty="0">
                <a:ln w="19050">
                  <a:noFill/>
                </a:ln>
                <a:latin typeface="+mj-lt"/>
              </a:endParaRPr>
            </a:p>
          </p:txBody>
        </p:sp>
      </p:grpSp>
      <p:pic>
        <p:nvPicPr>
          <p:cNvPr id="50" name="Picture 49" descr="Aerial view of a tractor driving on a field with green and pink plants">
            <a:extLst>
              <a:ext uri="{FF2B5EF4-FFF2-40B4-BE49-F238E27FC236}">
                <a16:creationId xmlns:a16="http://schemas.microsoft.com/office/drawing/2014/main" id="{DD17E74E-EC58-9A4D-9FCD-661D787AC97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5784981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4051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F61BACA-7F29-7C44-B55D-4FEF0B5C9391}"/>
              </a:ext>
            </a:extLst>
          </p:cNvPr>
          <p:cNvSpPr txBox="1"/>
          <p:nvPr/>
        </p:nvSpPr>
        <p:spPr>
          <a:xfrm>
            <a:off x="6755490" y="2592598"/>
            <a:ext cx="4937760" cy="28607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42596" lvl="1">
              <a:lnSpc>
                <a:spcPct val="130000"/>
              </a:lnSpc>
              <a:buClr>
                <a:srgbClr val="191919"/>
              </a:buClr>
              <a:buSzPts val="4100"/>
            </a:pPr>
            <a:r>
              <a:rPr lang="en-US" sz="2000" b="0" i="0" u="none" strike="noStrike" cap="none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A </a:t>
            </a:r>
            <a:r>
              <a:rPr lang="en-US" sz="2000" b="1" i="0" u="none" strike="noStrike" cap="none" dirty="0">
                <a:solidFill>
                  <a:srgbClr val="974806"/>
                </a:solidFill>
                <a:latin typeface="+mj-lt"/>
                <a:ea typeface="Arial"/>
                <a:cs typeface="Arial"/>
                <a:sym typeface="Arial"/>
              </a:rPr>
              <a:t>sign</a:t>
            </a:r>
            <a:r>
              <a:rPr lang="en-US" sz="2000" b="0" i="0" u="none" strike="noStrike" cap="none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is the physical evidence of the pathogen in the plant</a:t>
            </a:r>
            <a:endParaRPr lang="en-US" sz="2000" dirty="0">
              <a:latin typeface="+mj-lt"/>
            </a:endParaRPr>
          </a:p>
          <a:p>
            <a:pPr lvl="0">
              <a:lnSpc>
                <a:spcPct val="130000"/>
              </a:lnSpc>
            </a:pPr>
            <a:endParaRPr lang="en-US" sz="2000" b="0" i="0" u="none" strike="noStrike" cap="none" dirty="0">
              <a:solidFill>
                <a:srgbClr val="191919"/>
              </a:solidFill>
              <a:latin typeface="+mj-lt"/>
              <a:ea typeface="Arial"/>
              <a:cs typeface="Arial"/>
              <a:sym typeface="Arial"/>
            </a:endParaRPr>
          </a:p>
          <a:p>
            <a:pPr marL="442596" lvl="1">
              <a:lnSpc>
                <a:spcPct val="130000"/>
              </a:lnSpc>
              <a:buClr>
                <a:srgbClr val="191919"/>
              </a:buClr>
              <a:buSzPts val="4100"/>
            </a:pPr>
            <a:r>
              <a:rPr lang="en-US" sz="2000" b="0" i="0" u="none" strike="noStrike" cap="none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Example =</a:t>
            </a:r>
            <a:endParaRPr lang="en-US" sz="2000" dirty="0">
              <a:latin typeface="+mj-lt"/>
            </a:endParaRPr>
          </a:p>
          <a:p>
            <a:pPr marL="1180254" lvl="2">
              <a:lnSpc>
                <a:spcPct val="130000"/>
              </a:lnSpc>
              <a:buClr>
                <a:srgbClr val="191919"/>
              </a:buClr>
              <a:buSzPts val="4100"/>
            </a:pPr>
            <a:r>
              <a:rPr lang="en-US" sz="2000" b="0" i="0" u="none" strike="noStrike" cap="none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Fungal spores</a:t>
            </a:r>
            <a:endParaRPr lang="en-US" sz="2000" dirty="0">
              <a:latin typeface="+mj-lt"/>
            </a:endParaRPr>
          </a:p>
          <a:p>
            <a:pPr marL="1180254" lvl="2">
              <a:lnSpc>
                <a:spcPct val="130000"/>
              </a:lnSpc>
              <a:buClr>
                <a:srgbClr val="191919"/>
              </a:buClr>
              <a:buSzPts val="4100"/>
            </a:pPr>
            <a:r>
              <a:rPr lang="en-US" sz="2000" b="0" i="0" u="none" strike="noStrike" cap="none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Bacterial ooze</a:t>
            </a:r>
            <a:endParaRPr lang="en-US" sz="2000" dirty="0">
              <a:latin typeface="+mj-lt"/>
            </a:endParaRPr>
          </a:p>
          <a:p>
            <a:pPr marL="1180253" lvl="2">
              <a:lnSpc>
                <a:spcPct val="130000"/>
              </a:lnSpc>
              <a:buClr>
                <a:srgbClr val="191919"/>
              </a:buClr>
              <a:buSzPts val="4100"/>
            </a:pPr>
            <a:r>
              <a:rPr lang="en-US" sz="2000" b="0" i="0" u="none" strike="noStrike" cap="none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Bacterial streaming</a:t>
            </a:r>
            <a:endParaRPr lang="en-US" sz="2000" dirty="0">
              <a:latin typeface="+mj-lt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7A786A6-5A85-9247-8BF9-4B2F13DCBACE}"/>
              </a:ext>
            </a:extLst>
          </p:cNvPr>
          <p:cNvGrpSpPr/>
          <p:nvPr/>
        </p:nvGrpSpPr>
        <p:grpSpPr>
          <a:xfrm>
            <a:off x="7015396" y="359765"/>
            <a:ext cx="5176604" cy="2155828"/>
            <a:chOff x="7015396" y="359765"/>
            <a:chExt cx="5176604" cy="2155828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E22A4E5-6272-8D4B-9140-8B9B2DFDD71D}"/>
                </a:ext>
              </a:extLst>
            </p:cNvPr>
            <p:cNvGrpSpPr/>
            <p:nvPr/>
          </p:nvGrpSpPr>
          <p:grpSpPr>
            <a:xfrm>
              <a:off x="7053942" y="598307"/>
              <a:ext cx="4572000" cy="1917286"/>
              <a:chOff x="6786260" y="774348"/>
              <a:chExt cx="4572000" cy="1917286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73CA644-6D91-EA4A-97E3-64299D35C0A9}"/>
                  </a:ext>
                </a:extLst>
              </p:cNvPr>
              <p:cNvSpPr txBox="1"/>
              <p:nvPr/>
            </p:nvSpPr>
            <p:spPr>
              <a:xfrm>
                <a:off x="7055027" y="1867690"/>
                <a:ext cx="3643290" cy="8239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lnSpc>
                    <a:spcPct val="130005"/>
                  </a:lnSpc>
                </a:pPr>
                <a:r>
                  <a:rPr lang="en-US" sz="4000" b="1" i="0" u="none" strike="noStrike" cap="none" dirty="0">
                    <a:solidFill>
                      <a:srgbClr val="191919"/>
                    </a:solidFill>
                    <a:latin typeface="+mj-lt"/>
                    <a:ea typeface="Arial"/>
                    <a:cs typeface="Arial"/>
                    <a:sym typeface="Arial"/>
                  </a:rPr>
                  <a:t>Signs</a:t>
                </a:r>
                <a:endParaRPr lang="en-US" sz="4000" b="1" dirty="0">
                  <a:latin typeface="+mj-lt"/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8D2B040-C4E3-9B4F-B204-FBECE9A62FF9}"/>
                  </a:ext>
                </a:extLst>
              </p:cNvPr>
              <p:cNvSpPr txBox="1"/>
              <p:nvPr/>
            </p:nvSpPr>
            <p:spPr>
              <a:xfrm>
                <a:off x="6786260" y="774348"/>
                <a:ext cx="4572000" cy="4235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600" spc="3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ea typeface="Open Sans" panose="020B0606030504020204" pitchFamily="34" charset="0"/>
                    <a:cs typeface="Open Sans" panose="020B0606030504020204" pitchFamily="34" charset="0"/>
                  </a:rPr>
                  <a:t>From the Classroom to the Farm</a:t>
                </a:r>
                <a:endParaRPr lang="id-ID" sz="1600" spc="3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pic>
          <p:nvPicPr>
            <p:cNvPr id="11" name="Google Shape;89;p1">
              <a:extLst>
                <a:ext uri="{FF2B5EF4-FFF2-40B4-BE49-F238E27FC236}">
                  <a16:creationId xmlns:a16="http://schemas.microsoft.com/office/drawing/2014/main" id="{452D8085-B4BC-0245-836A-B059EA813665}"/>
                </a:ext>
              </a:extLst>
            </p:cNvPr>
            <p:cNvPicPr preferRelativeResize="0"/>
            <p:nvPr/>
          </p:nvPicPr>
          <p:blipFill>
            <a:blip r:embed="rId2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026223" y="359765"/>
              <a:ext cx="1165777" cy="88441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A8CC133-0F8E-FD48-A910-529B013086E0}"/>
                </a:ext>
              </a:extLst>
            </p:cNvPr>
            <p:cNvCxnSpPr>
              <a:cxnSpLocks/>
            </p:cNvCxnSpPr>
            <p:nvPr/>
          </p:nvCxnSpPr>
          <p:spPr>
            <a:xfrm>
              <a:off x="7015396" y="1409076"/>
              <a:ext cx="5036695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8" name="Google Shape;500;p36">
            <a:extLst>
              <a:ext uri="{FF2B5EF4-FFF2-40B4-BE49-F238E27FC236}">
                <a16:creationId xmlns:a16="http://schemas.microsoft.com/office/drawing/2014/main" id="{E16A0C3B-9493-9946-93B6-A38BC101A73A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3799" y="3743862"/>
            <a:ext cx="2861710" cy="29336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502;p36">
            <a:extLst>
              <a:ext uri="{FF2B5EF4-FFF2-40B4-BE49-F238E27FC236}">
                <a16:creationId xmlns:a16="http://schemas.microsoft.com/office/drawing/2014/main" id="{8323ED3B-F0E7-4040-83D5-DA7356925972}"/>
              </a:ext>
            </a:extLst>
          </p:cNvPr>
          <p:cNvPicPr preferRelativeResize="0"/>
          <p:nvPr/>
        </p:nvPicPr>
        <p:blipFill rotWithShape="1"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5901" y="739355"/>
            <a:ext cx="2882900" cy="29309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504;p36">
            <a:extLst>
              <a:ext uri="{FF2B5EF4-FFF2-40B4-BE49-F238E27FC236}">
                <a16:creationId xmlns:a16="http://schemas.microsoft.com/office/drawing/2014/main" id="{9E3ECBDC-BE64-F443-89FC-54978D3F79AA}"/>
              </a:ext>
            </a:extLst>
          </p:cNvPr>
          <p:cNvPicPr preferRelativeResize="0"/>
          <p:nvPr/>
        </p:nvPicPr>
        <p:blipFill rotWithShape="1"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-5400000">
            <a:off x="3165897" y="785003"/>
            <a:ext cx="2932982" cy="28467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506;p36">
            <a:extLst>
              <a:ext uri="{FF2B5EF4-FFF2-40B4-BE49-F238E27FC236}">
                <a16:creationId xmlns:a16="http://schemas.microsoft.com/office/drawing/2014/main" id="{2847C85B-C2BA-E141-8F84-214B5FEE9296}"/>
              </a:ext>
            </a:extLst>
          </p:cNvPr>
          <p:cNvPicPr preferRelativeResize="0"/>
          <p:nvPr/>
        </p:nvPicPr>
        <p:blipFill>
          <a:blip r:embed="rId6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09082" y="3750979"/>
            <a:ext cx="2812157" cy="290861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844433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F61BACA-7F29-7C44-B55D-4FEF0B5C9391}"/>
              </a:ext>
            </a:extLst>
          </p:cNvPr>
          <p:cNvSpPr txBox="1"/>
          <p:nvPr/>
        </p:nvSpPr>
        <p:spPr>
          <a:xfrm>
            <a:off x="6755490" y="2592598"/>
            <a:ext cx="4937760" cy="40611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67996" lvl="1">
              <a:lnSpc>
                <a:spcPct val="130000"/>
              </a:lnSpc>
              <a:buClr>
                <a:srgbClr val="191919"/>
              </a:buClr>
              <a:buSzPts val="3700"/>
            </a:pPr>
            <a:r>
              <a:rPr lang="en-US" sz="2000" b="0" i="0" u="none" strike="noStrike" cap="none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A </a:t>
            </a:r>
            <a:r>
              <a:rPr lang="en-US" sz="2000" b="1" i="0" u="none" strike="noStrike" cap="none" dirty="0">
                <a:solidFill>
                  <a:srgbClr val="974806"/>
                </a:solidFill>
                <a:latin typeface="+mj-lt"/>
                <a:ea typeface="Arial"/>
                <a:cs typeface="Arial"/>
                <a:sym typeface="Arial"/>
              </a:rPr>
              <a:t>symptom</a:t>
            </a:r>
            <a:r>
              <a:rPr lang="en-US" sz="2000" b="0" i="0" u="none" strike="noStrike" cap="none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is a visible change in the plant</a:t>
            </a:r>
            <a:endParaRPr lang="en-US" sz="2000" dirty="0">
              <a:latin typeface="+mj-lt"/>
            </a:endParaRPr>
          </a:p>
          <a:p>
            <a:pPr lvl="0">
              <a:lnSpc>
                <a:spcPct val="130000"/>
              </a:lnSpc>
            </a:pPr>
            <a:endParaRPr lang="en-US" sz="2000" b="0" i="0" u="none" strike="noStrike" cap="none" dirty="0">
              <a:solidFill>
                <a:srgbClr val="191919"/>
              </a:solidFill>
              <a:latin typeface="+mj-lt"/>
              <a:ea typeface="Arial"/>
              <a:cs typeface="Arial"/>
              <a:sym typeface="Arial"/>
            </a:endParaRPr>
          </a:p>
          <a:p>
            <a:pPr marL="467996" lvl="1">
              <a:lnSpc>
                <a:spcPct val="130000"/>
              </a:lnSpc>
              <a:buClr>
                <a:srgbClr val="191919"/>
              </a:buClr>
              <a:buSzPts val="3700"/>
            </a:pPr>
            <a:r>
              <a:rPr lang="en-US" sz="2000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Can be c</a:t>
            </a:r>
            <a:r>
              <a:rPr lang="en-US" sz="2000" b="0" i="0" u="none" strike="noStrike" cap="none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hanges in color, shape, or functions </a:t>
            </a:r>
            <a:endParaRPr lang="en-US" sz="2000" dirty="0">
              <a:latin typeface="+mj-lt"/>
            </a:endParaRPr>
          </a:p>
          <a:p>
            <a:pPr lvl="0">
              <a:lnSpc>
                <a:spcPct val="130000"/>
              </a:lnSpc>
            </a:pPr>
            <a:endParaRPr lang="en-US" sz="2000" b="0" i="0" u="none" strike="noStrike" cap="none" dirty="0">
              <a:solidFill>
                <a:srgbClr val="191919"/>
              </a:solidFill>
              <a:latin typeface="+mj-lt"/>
              <a:ea typeface="Arial"/>
              <a:cs typeface="Arial"/>
              <a:sym typeface="Arial"/>
            </a:endParaRPr>
          </a:p>
          <a:p>
            <a:pPr marL="467996" lvl="1">
              <a:lnSpc>
                <a:spcPct val="130000"/>
              </a:lnSpc>
              <a:buClr>
                <a:srgbClr val="191919"/>
              </a:buClr>
              <a:buSzPts val="3700"/>
            </a:pPr>
            <a:r>
              <a:rPr lang="en-US" sz="2000" b="0" i="0" u="none" strike="noStrike" cap="none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Example =</a:t>
            </a:r>
            <a:endParaRPr lang="en-US" sz="2000" dirty="0">
              <a:latin typeface="+mj-lt"/>
            </a:endParaRPr>
          </a:p>
          <a:p>
            <a:pPr marL="1205654" lvl="2">
              <a:lnSpc>
                <a:spcPct val="130000"/>
              </a:lnSpc>
              <a:buClr>
                <a:srgbClr val="191919"/>
              </a:buClr>
              <a:buSzPts val="3700"/>
            </a:pPr>
            <a:r>
              <a:rPr lang="en-US" sz="2000" b="0" i="0" u="none" strike="noStrike" cap="none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Leaf wilting</a:t>
            </a:r>
            <a:endParaRPr lang="en-US" sz="2000" dirty="0">
              <a:latin typeface="+mj-lt"/>
            </a:endParaRPr>
          </a:p>
          <a:p>
            <a:pPr marL="1205654" lvl="2">
              <a:lnSpc>
                <a:spcPct val="130000"/>
              </a:lnSpc>
              <a:buClr>
                <a:srgbClr val="191919"/>
              </a:buClr>
              <a:buSzPts val="3700"/>
            </a:pPr>
            <a:r>
              <a:rPr lang="en-US" sz="2000" b="0" i="0" u="none" strike="noStrike" cap="none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Chlorosis</a:t>
            </a:r>
            <a:endParaRPr lang="en-US" sz="2000" dirty="0">
              <a:latin typeface="+mj-lt"/>
            </a:endParaRPr>
          </a:p>
          <a:p>
            <a:pPr marL="1205653" lvl="2">
              <a:lnSpc>
                <a:spcPct val="130000"/>
              </a:lnSpc>
              <a:buClr>
                <a:srgbClr val="191919"/>
              </a:buClr>
              <a:buSzPts val="3700"/>
            </a:pPr>
            <a:r>
              <a:rPr lang="en-US" sz="2000" b="0" i="0" u="none" strike="noStrike" cap="none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Crown galls</a:t>
            </a:r>
            <a:endParaRPr lang="en-US" sz="2000" dirty="0">
              <a:latin typeface="+mj-lt"/>
            </a:endParaRPr>
          </a:p>
          <a:p>
            <a:pPr marL="1180254" lvl="2">
              <a:lnSpc>
                <a:spcPct val="130000"/>
              </a:lnSpc>
              <a:buClr>
                <a:srgbClr val="191919"/>
              </a:buClr>
              <a:buSzPts val="4100"/>
            </a:pPr>
            <a:endParaRPr lang="id-ID" sz="2000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7A786A6-5A85-9247-8BF9-4B2F13DCBACE}"/>
              </a:ext>
            </a:extLst>
          </p:cNvPr>
          <p:cNvGrpSpPr/>
          <p:nvPr/>
        </p:nvGrpSpPr>
        <p:grpSpPr>
          <a:xfrm>
            <a:off x="7015396" y="359765"/>
            <a:ext cx="5176604" cy="2039770"/>
            <a:chOff x="7015396" y="359765"/>
            <a:chExt cx="5176604" cy="203977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E22A4E5-6272-8D4B-9140-8B9B2DFDD71D}"/>
                </a:ext>
              </a:extLst>
            </p:cNvPr>
            <p:cNvGrpSpPr/>
            <p:nvPr/>
          </p:nvGrpSpPr>
          <p:grpSpPr>
            <a:xfrm>
              <a:off x="7053942" y="598307"/>
              <a:ext cx="4572000" cy="1801228"/>
              <a:chOff x="6786260" y="774348"/>
              <a:chExt cx="4572000" cy="1801228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73CA644-6D91-EA4A-97E3-64299D35C0A9}"/>
                  </a:ext>
                </a:extLst>
              </p:cNvPr>
              <p:cNvSpPr txBox="1"/>
              <p:nvPr/>
            </p:nvSpPr>
            <p:spPr>
              <a:xfrm>
                <a:off x="7055027" y="1867690"/>
                <a:ext cx="364329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0" b="1" i="0" u="none" strike="noStrike" cap="none" dirty="0">
                    <a:solidFill>
                      <a:srgbClr val="191919"/>
                    </a:solidFill>
                    <a:latin typeface="+mj-lt"/>
                    <a:ea typeface="Arial"/>
                    <a:cs typeface="Arial"/>
                    <a:sym typeface="Arial"/>
                  </a:rPr>
                  <a:t>Symptoms</a:t>
                </a:r>
                <a:endParaRPr lang="en-US" sz="4000" b="1" dirty="0">
                  <a:latin typeface="+mj-lt"/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8D2B040-C4E3-9B4F-B204-FBECE9A62FF9}"/>
                  </a:ext>
                </a:extLst>
              </p:cNvPr>
              <p:cNvSpPr txBox="1"/>
              <p:nvPr/>
            </p:nvSpPr>
            <p:spPr>
              <a:xfrm>
                <a:off x="6786260" y="774348"/>
                <a:ext cx="4572000" cy="4235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600" spc="3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ea typeface="Open Sans" panose="020B0606030504020204" pitchFamily="34" charset="0"/>
                    <a:cs typeface="Open Sans" panose="020B0606030504020204" pitchFamily="34" charset="0"/>
                  </a:rPr>
                  <a:t>From the Classroom to the Farm</a:t>
                </a:r>
                <a:endParaRPr lang="id-ID" sz="1600" spc="3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pic>
          <p:nvPicPr>
            <p:cNvPr id="11" name="Google Shape;89;p1">
              <a:extLst>
                <a:ext uri="{FF2B5EF4-FFF2-40B4-BE49-F238E27FC236}">
                  <a16:creationId xmlns:a16="http://schemas.microsoft.com/office/drawing/2014/main" id="{452D8085-B4BC-0245-836A-B059EA813665}"/>
                </a:ext>
              </a:extLst>
            </p:cNvPr>
            <p:cNvPicPr preferRelativeResize="0"/>
            <p:nvPr/>
          </p:nvPicPr>
          <p:blipFill>
            <a:blip r:embed="rId2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026223" y="359765"/>
              <a:ext cx="1165777" cy="88441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A8CC133-0F8E-FD48-A910-529B013086E0}"/>
                </a:ext>
              </a:extLst>
            </p:cNvPr>
            <p:cNvCxnSpPr>
              <a:cxnSpLocks/>
            </p:cNvCxnSpPr>
            <p:nvPr/>
          </p:nvCxnSpPr>
          <p:spPr>
            <a:xfrm>
              <a:off x="7015396" y="1409076"/>
              <a:ext cx="5036695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2" name="Google Shape;482;p32">
            <a:extLst>
              <a:ext uri="{FF2B5EF4-FFF2-40B4-BE49-F238E27FC236}">
                <a16:creationId xmlns:a16="http://schemas.microsoft.com/office/drawing/2014/main" id="{FDC6A59A-D9C4-EB43-81EA-A50BED0F8AF1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09027" y="759125"/>
            <a:ext cx="2863970" cy="29157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483;p32">
            <a:extLst>
              <a:ext uri="{FF2B5EF4-FFF2-40B4-BE49-F238E27FC236}">
                <a16:creationId xmlns:a16="http://schemas.microsoft.com/office/drawing/2014/main" id="{71DA7C6F-1230-3143-91C3-29E7377FECCB}"/>
              </a:ext>
            </a:extLst>
          </p:cNvPr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4287" y="750497"/>
            <a:ext cx="2879102" cy="29142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484;p32">
            <a:extLst>
              <a:ext uri="{FF2B5EF4-FFF2-40B4-BE49-F238E27FC236}">
                <a16:creationId xmlns:a16="http://schemas.microsoft.com/office/drawing/2014/main" id="{DF697F06-7693-574F-862A-450E1646A5C0}"/>
              </a:ext>
            </a:extLst>
          </p:cNvPr>
          <p:cNvPicPr preferRelativeResize="0"/>
          <p:nvPr/>
        </p:nvPicPr>
        <p:blipFill rotWithShape="1"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6994" y="3733426"/>
            <a:ext cx="2908516" cy="29089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485;p32">
            <a:extLst>
              <a:ext uri="{FF2B5EF4-FFF2-40B4-BE49-F238E27FC236}">
                <a16:creationId xmlns:a16="http://schemas.microsoft.com/office/drawing/2014/main" id="{1C7EDC9D-AAD9-5E4C-85D1-3A32D39D703C}"/>
              </a:ext>
            </a:extLst>
          </p:cNvPr>
          <p:cNvPicPr preferRelativeResize="0"/>
          <p:nvPr/>
        </p:nvPicPr>
        <p:blipFill>
          <a:blip r:embed="rId6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91774" y="3751829"/>
            <a:ext cx="2898475" cy="285600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638766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71D15D3F-D8BB-B84E-A594-6D83D7E7109F}"/>
              </a:ext>
            </a:extLst>
          </p:cNvPr>
          <p:cNvGrpSpPr/>
          <p:nvPr/>
        </p:nvGrpSpPr>
        <p:grpSpPr>
          <a:xfrm>
            <a:off x="5374888" y="0"/>
            <a:ext cx="6817112" cy="1383351"/>
            <a:chOff x="7330189" y="419727"/>
            <a:chExt cx="5726245" cy="85510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687B875-412F-0D46-B8C9-57EB8755A53D}"/>
                </a:ext>
              </a:extLst>
            </p:cNvPr>
            <p:cNvSpPr txBox="1"/>
            <p:nvPr/>
          </p:nvSpPr>
          <p:spPr>
            <a:xfrm>
              <a:off x="8493582" y="673383"/>
              <a:ext cx="4562851" cy="4235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600" spc="3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From the Classroom to the Farm</a:t>
              </a:r>
              <a:endParaRPr lang="id-ID" sz="1600" spc="300" dirty="0">
                <a:solidFill>
                  <a:schemeClr val="tx1">
                    <a:lumMod val="50000"/>
                    <a:lumOff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pic>
          <p:nvPicPr>
            <p:cNvPr id="37" name="Google Shape;89;p1">
              <a:extLst>
                <a:ext uri="{FF2B5EF4-FFF2-40B4-BE49-F238E27FC236}">
                  <a16:creationId xmlns:a16="http://schemas.microsoft.com/office/drawing/2014/main" id="{87C6D30E-22C6-C346-9B0C-5865E8585099}"/>
                </a:ext>
              </a:extLst>
            </p:cNvPr>
            <p:cNvPicPr preferRelativeResize="0"/>
            <p:nvPr/>
          </p:nvPicPr>
          <p:blipFill>
            <a:blip r:embed="rId2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845684" y="419727"/>
              <a:ext cx="1210750" cy="772384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C8B2991C-345B-004B-ABDA-3C6961FD4146}"/>
                </a:ext>
              </a:extLst>
            </p:cNvPr>
            <p:cNvCxnSpPr>
              <a:cxnSpLocks/>
            </p:cNvCxnSpPr>
            <p:nvPr/>
          </p:nvCxnSpPr>
          <p:spPr>
            <a:xfrm>
              <a:off x="7330189" y="1274829"/>
              <a:ext cx="5726245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20A194DD-7548-D645-A25D-54CA518B4F36}"/>
              </a:ext>
            </a:extLst>
          </p:cNvPr>
          <p:cNvSpPr txBox="1"/>
          <p:nvPr/>
        </p:nvSpPr>
        <p:spPr>
          <a:xfrm>
            <a:off x="824937" y="1613141"/>
            <a:ext cx="10684892" cy="712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120000"/>
              </a:lnSpc>
            </a:pPr>
            <a:r>
              <a:rPr lang="en-US" sz="3600" b="1" i="0" u="none" strike="noStrike" cap="none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Importance of Signs and Symptoms in Disease Diagnosis </a:t>
            </a:r>
            <a:endParaRPr lang="en-US" sz="3600" b="1" dirty="0"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B346BE-90A3-1B42-ACA9-58B812227D45}"/>
              </a:ext>
            </a:extLst>
          </p:cNvPr>
          <p:cNvSpPr txBox="1"/>
          <p:nvPr/>
        </p:nvSpPr>
        <p:spPr>
          <a:xfrm>
            <a:off x="392885" y="2774736"/>
            <a:ext cx="120295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n w="19050">
                  <a:noFill/>
                </a:ln>
                <a:latin typeface="+mj-lt"/>
              </a:rPr>
              <a:t>1</a:t>
            </a:r>
            <a:r>
              <a:rPr lang="id-ID" sz="2400" dirty="0">
                <a:ln w="19050">
                  <a:noFill/>
                </a:ln>
                <a:latin typeface="+mj-lt"/>
              </a:rPr>
              <a:t>. </a:t>
            </a:r>
            <a:r>
              <a:rPr lang="en-US" sz="2400" b="0" i="0" u="none" strike="noStrike" cap="none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Identifying symptoms and signs of plant disease are one of the 1st steps in disease diagnosis</a:t>
            </a:r>
            <a:endParaRPr lang="en-US" sz="2400" dirty="0"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D61697-E431-9940-9B2D-CD35CB95D6B2}"/>
              </a:ext>
            </a:extLst>
          </p:cNvPr>
          <p:cNvSpPr txBox="1"/>
          <p:nvPr/>
        </p:nvSpPr>
        <p:spPr>
          <a:xfrm>
            <a:off x="382163" y="3605767"/>
            <a:ext cx="9574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n w="19050">
                  <a:noFill/>
                </a:ln>
                <a:latin typeface="+mj-lt"/>
              </a:rPr>
              <a:t>2</a:t>
            </a:r>
            <a:r>
              <a:rPr lang="id-ID" sz="2400" dirty="0">
                <a:ln w="19050">
                  <a:noFill/>
                </a:ln>
                <a:latin typeface="+mj-lt"/>
              </a:rPr>
              <a:t>. </a:t>
            </a:r>
            <a:r>
              <a:rPr lang="en-US" sz="2400" b="0" i="0" u="none" strike="noStrike" cap="none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Allows plant </a:t>
            </a:r>
            <a:r>
              <a:rPr lang="en-US" sz="2400" dirty="0">
                <a:solidFill>
                  <a:srgbClr val="191919"/>
                </a:solidFill>
                <a:latin typeface="+mj-lt"/>
              </a:rPr>
              <a:t>pathologists </a:t>
            </a:r>
            <a:r>
              <a:rPr lang="en-US" sz="2400" b="0" i="0" u="none" strike="noStrike" cap="none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to narrow the possibilities</a:t>
            </a:r>
            <a:endParaRPr lang="en-US" sz="2400" dirty="0"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D27E746-C62C-1543-A97D-2E27D208F5A1}"/>
              </a:ext>
            </a:extLst>
          </p:cNvPr>
          <p:cNvSpPr txBox="1"/>
          <p:nvPr/>
        </p:nvSpPr>
        <p:spPr>
          <a:xfrm>
            <a:off x="413264" y="4363622"/>
            <a:ext cx="119093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n w="19050">
                  <a:noFill/>
                </a:ln>
                <a:latin typeface="+mj-lt"/>
              </a:rPr>
              <a:t>3</a:t>
            </a:r>
            <a:r>
              <a:rPr lang="id-ID" sz="2400" dirty="0">
                <a:ln w="19050">
                  <a:noFill/>
                </a:ln>
                <a:latin typeface="+mj-lt"/>
              </a:rPr>
              <a:t>. </a:t>
            </a:r>
            <a:r>
              <a:rPr lang="en-US" sz="2400" b="0" i="0" u="none" strike="noStrike" cap="none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The use of </a:t>
            </a:r>
            <a:r>
              <a:rPr lang="en-US" sz="2400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symptoms and signs</a:t>
            </a:r>
            <a:r>
              <a:rPr lang="en-US" sz="2400" b="0" i="0" u="none" strike="noStrike" cap="none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alone is an inadequate method for disease diagnosis</a:t>
            </a:r>
            <a:endParaRPr lang="en-US" sz="2400" dirty="0">
              <a:latin typeface="+mj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36E5EE5-98AA-1341-B36A-9A1B1C45F66B}"/>
              </a:ext>
            </a:extLst>
          </p:cNvPr>
          <p:cNvSpPr txBox="1"/>
          <p:nvPr/>
        </p:nvSpPr>
        <p:spPr>
          <a:xfrm>
            <a:off x="420521" y="5038537"/>
            <a:ext cx="119093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n w="19050">
                  <a:noFill/>
                </a:ln>
                <a:latin typeface="+mj-lt"/>
              </a:rPr>
              <a:t>4</a:t>
            </a:r>
            <a:r>
              <a:rPr lang="id-ID" sz="2400" dirty="0">
                <a:ln w="19050">
                  <a:noFill/>
                </a:ln>
                <a:latin typeface="+mj-lt"/>
              </a:rPr>
              <a:t>. </a:t>
            </a:r>
            <a:r>
              <a:rPr lang="en-US" sz="2400" b="0" i="0" u="none" strike="noStrike" cap="none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Signs are usually more helpful when determining the causal agent</a:t>
            </a:r>
            <a:endParaRPr lang="en-US" sz="500" dirty="0"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FEA3657-2CC7-BF48-A650-2BF691AE35E7}"/>
              </a:ext>
            </a:extLst>
          </p:cNvPr>
          <p:cNvSpPr txBox="1"/>
          <p:nvPr/>
        </p:nvSpPr>
        <p:spPr>
          <a:xfrm>
            <a:off x="456806" y="5756994"/>
            <a:ext cx="119093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n w="19050">
                  <a:noFill/>
                </a:ln>
                <a:latin typeface="+mj-lt"/>
              </a:rPr>
              <a:t>5</a:t>
            </a:r>
            <a:r>
              <a:rPr lang="id-ID" sz="2400" dirty="0">
                <a:ln w="19050">
                  <a:noFill/>
                </a:ln>
                <a:latin typeface="+mj-lt"/>
              </a:rPr>
              <a:t>. </a:t>
            </a:r>
            <a:r>
              <a:rPr lang="en-US" sz="2400" b="0" i="0" u="none" strike="noStrike" cap="none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A combination of field survey, laboratory testing, and farmer's perspective is essential for diagnosis</a:t>
            </a:r>
            <a:endParaRPr lang="en-US" sz="5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951322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Mountain scenery with tea fields">
            <a:extLst>
              <a:ext uri="{FF2B5EF4-FFF2-40B4-BE49-F238E27FC236}">
                <a16:creationId xmlns:a16="http://schemas.microsoft.com/office/drawing/2014/main" id="{609E9401-F47E-0844-9308-FE42C7CB639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505719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1E3A254-1806-4B45-8A22-070E2EB74BBF}"/>
              </a:ext>
            </a:extLst>
          </p:cNvPr>
          <p:cNvSpPr txBox="1"/>
          <p:nvPr/>
        </p:nvSpPr>
        <p:spPr>
          <a:xfrm>
            <a:off x="499276" y="5137078"/>
            <a:ext cx="9591870" cy="8462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20000"/>
              </a:lnSpc>
            </a:pPr>
            <a:r>
              <a:rPr lang="en-US" sz="4400" b="0" i="0" u="none" strike="noStrike" cap="none" dirty="0">
                <a:solidFill>
                  <a:srgbClr val="191919"/>
                </a:solidFill>
                <a:ea typeface="Arial"/>
                <a:cs typeface="Arial"/>
                <a:sym typeface="Arial"/>
              </a:rPr>
              <a:t>Factors Causing Disease in Plants</a:t>
            </a:r>
            <a:endParaRPr lang="en-US" sz="4400" dirty="0"/>
          </a:p>
        </p:txBody>
      </p:sp>
      <p:sp>
        <p:nvSpPr>
          <p:cNvPr id="10" name="Google Shape;88;p1">
            <a:extLst>
              <a:ext uri="{FF2B5EF4-FFF2-40B4-BE49-F238E27FC236}">
                <a16:creationId xmlns:a16="http://schemas.microsoft.com/office/drawing/2014/main" id="{996CC7DB-362F-8942-8FBA-182762742F6D}"/>
              </a:ext>
            </a:extLst>
          </p:cNvPr>
          <p:cNvSpPr txBox="1"/>
          <p:nvPr/>
        </p:nvSpPr>
        <p:spPr>
          <a:xfrm>
            <a:off x="650067" y="6092512"/>
            <a:ext cx="8716200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>
                <a:solidFill>
                  <a:srgbClr val="191919"/>
                </a:solidFill>
                <a:latin typeface="+mj-lt"/>
                <a:ea typeface="Open Sans Light"/>
                <a:cs typeface="Open Sans Light"/>
                <a:sym typeface="Open Sans Light"/>
              </a:rPr>
              <a:t>Session 3</a:t>
            </a:r>
            <a:endParaRPr sz="2800" b="0" i="0" u="none" strike="noStrike" cap="none" dirty="0">
              <a:solidFill>
                <a:srgbClr val="191919"/>
              </a:solidFill>
              <a:latin typeface="+mj-lt"/>
              <a:ea typeface="Arimo"/>
              <a:cs typeface="Arimo"/>
              <a:sym typeface="Arimo"/>
            </a:endParaRPr>
          </a:p>
        </p:txBody>
      </p:sp>
      <p:pic>
        <p:nvPicPr>
          <p:cNvPr id="11" name="Google Shape;89;p1">
            <a:extLst>
              <a:ext uri="{FF2B5EF4-FFF2-40B4-BE49-F238E27FC236}">
                <a16:creationId xmlns:a16="http://schemas.microsoft.com/office/drawing/2014/main" id="{FBB977FD-B79E-554C-8221-AD583DB9F6AE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53756" y="5155700"/>
            <a:ext cx="2095422" cy="150389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180671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71D15D3F-D8BB-B84E-A594-6D83D7E7109F}"/>
              </a:ext>
            </a:extLst>
          </p:cNvPr>
          <p:cNvGrpSpPr/>
          <p:nvPr/>
        </p:nvGrpSpPr>
        <p:grpSpPr>
          <a:xfrm>
            <a:off x="6465755" y="133217"/>
            <a:ext cx="5726245" cy="1034319"/>
            <a:chOff x="7330189" y="419727"/>
            <a:chExt cx="5726245" cy="1034319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687B875-412F-0D46-B8C9-57EB8755A53D}"/>
                </a:ext>
              </a:extLst>
            </p:cNvPr>
            <p:cNvSpPr txBox="1"/>
            <p:nvPr/>
          </p:nvSpPr>
          <p:spPr>
            <a:xfrm>
              <a:off x="7825409" y="673383"/>
              <a:ext cx="4562851" cy="4235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600" spc="3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From the Classroom to the Farm</a:t>
              </a:r>
              <a:endParaRPr lang="id-ID" sz="1600" spc="300" dirty="0">
                <a:solidFill>
                  <a:schemeClr val="tx1">
                    <a:lumMod val="50000"/>
                    <a:lumOff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pic>
          <p:nvPicPr>
            <p:cNvPr id="37" name="Google Shape;89;p1">
              <a:extLst>
                <a:ext uri="{FF2B5EF4-FFF2-40B4-BE49-F238E27FC236}">
                  <a16:creationId xmlns:a16="http://schemas.microsoft.com/office/drawing/2014/main" id="{87C6D30E-22C6-C346-9B0C-5865E8585099}"/>
                </a:ext>
              </a:extLst>
            </p:cNvPr>
            <p:cNvPicPr preferRelativeResize="0"/>
            <p:nvPr/>
          </p:nvPicPr>
          <p:blipFill>
            <a:blip r:embed="rId2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845684" y="419727"/>
              <a:ext cx="1165777" cy="88441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C8B2991C-345B-004B-ABDA-3C6961FD4146}"/>
                </a:ext>
              </a:extLst>
            </p:cNvPr>
            <p:cNvCxnSpPr>
              <a:cxnSpLocks/>
            </p:cNvCxnSpPr>
            <p:nvPr/>
          </p:nvCxnSpPr>
          <p:spPr>
            <a:xfrm>
              <a:off x="7330189" y="1454046"/>
              <a:ext cx="5726245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4" name="Google Shape;215;p8">
            <a:extLst>
              <a:ext uri="{FF2B5EF4-FFF2-40B4-BE49-F238E27FC236}">
                <a16:creationId xmlns:a16="http://schemas.microsoft.com/office/drawing/2014/main" id="{048E9889-4D01-A44D-B1EC-B08138DDC76A}"/>
              </a:ext>
            </a:extLst>
          </p:cNvPr>
          <p:cNvSpPr txBox="1"/>
          <p:nvPr/>
        </p:nvSpPr>
        <p:spPr>
          <a:xfrm>
            <a:off x="9072923" y="6482236"/>
            <a:ext cx="4271700" cy="258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rgbClr val="191919"/>
                </a:solidFill>
                <a:latin typeface="+mj-lt"/>
                <a:ea typeface="Open Sans Light"/>
                <a:cs typeface="Open Sans Light"/>
                <a:sym typeface="Open Sans Light"/>
              </a:rPr>
              <a:t>Created in </a:t>
            </a:r>
            <a:r>
              <a:rPr lang="en-US" sz="1200" b="0" i="0" u="none" strike="noStrike" cap="none" dirty="0" err="1">
                <a:solidFill>
                  <a:srgbClr val="191919"/>
                </a:solidFill>
                <a:latin typeface="+mj-lt"/>
                <a:ea typeface="Open Sans Light"/>
                <a:cs typeface="Open Sans Light"/>
                <a:sym typeface="Open Sans Light"/>
              </a:rPr>
              <a:t>Biorender.com</a:t>
            </a:r>
            <a:endParaRPr sz="1200" dirty="0">
              <a:latin typeface="+mj-l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C51D792-5B9F-7544-9C66-BAAE5B4EFA2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33166" y="1629833"/>
            <a:ext cx="3924300" cy="3751566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CFBA8EAB-F89A-9A4C-8D03-F279C2330B1D}"/>
              </a:ext>
            </a:extLst>
          </p:cNvPr>
          <p:cNvGrpSpPr/>
          <p:nvPr/>
        </p:nvGrpSpPr>
        <p:grpSpPr>
          <a:xfrm>
            <a:off x="338666" y="256824"/>
            <a:ext cx="6146801" cy="6313310"/>
            <a:chOff x="338666" y="256824"/>
            <a:chExt cx="6146801" cy="6313310"/>
          </a:xfrm>
        </p:grpSpPr>
        <p:pic>
          <p:nvPicPr>
            <p:cNvPr id="18" name="Google Shape;466;p30">
              <a:extLst>
                <a:ext uri="{FF2B5EF4-FFF2-40B4-BE49-F238E27FC236}">
                  <a16:creationId xmlns:a16="http://schemas.microsoft.com/office/drawing/2014/main" id="{47008100-5F42-DF4C-8EE5-C32CC34991C9}"/>
                </a:ext>
              </a:extLst>
            </p:cNvPr>
            <p:cNvPicPr preferRelativeResize="0"/>
            <p:nvPr/>
          </p:nvPicPr>
          <p:blipFill rotWithShape="1">
            <a:blip r:embed="rId4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38666" y="256824"/>
              <a:ext cx="6045201" cy="631331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850ED49A-6BD2-CD46-B762-2BEF65E03990}"/>
                </a:ext>
              </a:extLst>
            </p:cNvPr>
            <p:cNvSpPr/>
            <p:nvPr/>
          </p:nvSpPr>
          <p:spPr>
            <a:xfrm>
              <a:off x="5046133" y="524933"/>
              <a:ext cx="1439334" cy="265853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572433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71D15D3F-D8BB-B84E-A594-6D83D7E7109F}"/>
              </a:ext>
            </a:extLst>
          </p:cNvPr>
          <p:cNvGrpSpPr/>
          <p:nvPr/>
        </p:nvGrpSpPr>
        <p:grpSpPr>
          <a:xfrm>
            <a:off x="6465755" y="133217"/>
            <a:ext cx="5726245" cy="1034319"/>
            <a:chOff x="7330189" y="419727"/>
            <a:chExt cx="5726245" cy="1034319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687B875-412F-0D46-B8C9-57EB8755A53D}"/>
                </a:ext>
              </a:extLst>
            </p:cNvPr>
            <p:cNvSpPr txBox="1"/>
            <p:nvPr/>
          </p:nvSpPr>
          <p:spPr>
            <a:xfrm>
              <a:off x="7825409" y="673383"/>
              <a:ext cx="4562851" cy="4235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600" spc="3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From the Classroom to the Farm</a:t>
              </a:r>
              <a:endParaRPr lang="id-ID" sz="1600" spc="300" dirty="0">
                <a:solidFill>
                  <a:schemeClr val="tx1">
                    <a:lumMod val="50000"/>
                    <a:lumOff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pic>
          <p:nvPicPr>
            <p:cNvPr id="37" name="Google Shape;89;p1">
              <a:extLst>
                <a:ext uri="{FF2B5EF4-FFF2-40B4-BE49-F238E27FC236}">
                  <a16:creationId xmlns:a16="http://schemas.microsoft.com/office/drawing/2014/main" id="{87C6D30E-22C6-C346-9B0C-5865E8585099}"/>
                </a:ext>
              </a:extLst>
            </p:cNvPr>
            <p:cNvPicPr preferRelativeResize="0"/>
            <p:nvPr/>
          </p:nvPicPr>
          <p:blipFill>
            <a:blip r:embed="rId2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845684" y="419727"/>
              <a:ext cx="1165777" cy="88441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C8B2991C-345B-004B-ABDA-3C6961FD4146}"/>
                </a:ext>
              </a:extLst>
            </p:cNvPr>
            <p:cNvCxnSpPr>
              <a:cxnSpLocks/>
            </p:cNvCxnSpPr>
            <p:nvPr/>
          </p:nvCxnSpPr>
          <p:spPr>
            <a:xfrm>
              <a:off x="7330189" y="1454046"/>
              <a:ext cx="5726245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4" name="Google Shape;215;p8">
            <a:extLst>
              <a:ext uri="{FF2B5EF4-FFF2-40B4-BE49-F238E27FC236}">
                <a16:creationId xmlns:a16="http://schemas.microsoft.com/office/drawing/2014/main" id="{048E9889-4D01-A44D-B1EC-B08138DDC76A}"/>
              </a:ext>
            </a:extLst>
          </p:cNvPr>
          <p:cNvSpPr txBox="1"/>
          <p:nvPr/>
        </p:nvSpPr>
        <p:spPr>
          <a:xfrm>
            <a:off x="9072923" y="6482236"/>
            <a:ext cx="4271700" cy="258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rgbClr val="191919"/>
                </a:solidFill>
                <a:latin typeface="+mj-lt"/>
                <a:ea typeface="Open Sans Light"/>
                <a:cs typeface="Open Sans Light"/>
                <a:sym typeface="Open Sans Light"/>
              </a:rPr>
              <a:t>Created in </a:t>
            </a:r>
            <a:r>
              <a:rPr lang="en-US" sz="1200" b="0" i="0" u="none" strike="noStrike" cap="none" dirty="0" err="1">
                <a:solidFill>
                  <a:srgbClr val="191919"/>
                </a:solidFill>
                <a:latin typeface="+mj-lt"/>
                <a:ea typeface="Open Sans Light"/>
                <a:cs typeface="Open Sans Light"/>
                <a:sym typeface="Open Sans Light"/>
              </a:rPr>
              <a:t>Biorender.com</a:t>
            </a:r>
            <a:endParaRPr sz="1200" dirty="0">
              <a:latin typeface="+mj-lt"/>
            </a:endParaRPr>
          </a:p>
        </p:txBody>
      </p:sp>
      <p:pic>
        <p:nvPicPr>
          <p:cNvPr id="12" name="Google Shape;546;p41">
            <a:extLst>
              <a:ext uri="{FF2B5EF4-FFF2-40B4-BE49-F238E27FC236}">
                <a16:creationId xmlns:a16="http://schemas.microsoft.com/office/drawing/2014/main" id="{346FDC3F-68E3-2F4E-8FB0-A1C0FC870F5B}"/>
              </a:ext>
            </a:extLst>
          </p:cNvPr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24701" y="1657350"/>
            <a:ext cx="4095750" cy="36385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D0198088-F82B-7242-8091-1CC074FA6375}"/>
              </a:ext>
            </a:extLst>
          </p:cNvPr>
          <p:cNvGrpSpPr/>
          <p:nvPr/>
        </p:nvGrpSpPr>
        <p:grpSpPr>
          <a:xfrm>
            <a:off x="198384" y="1504984"/>
            <a:ext cx="6907266" cy="4895816"/>
            <a:chOff x="198384" y="1504984"/>
            <a:chExt cx="6907266" cy="4895816"/>
          </a:xfrm>
        </p:grpSpPr>
        <p:pic>
          <p:nvPicPr>
            <p:cNvPr id="11" name="Google Shape;546;p41">
              <a:extLst>
                <a:ext uri="{FF2B5EF4-FFF2-40B4-BE49-F238E27FC236}">
                  <a16:creationId xmlns:a16="http://schemas.microsoft.com/office/drawing/2014/main" id="{B6BD0CA0-906F-7F44-BA0D-7BC0D4253FDA}"/>
                </a:ext>
              </a:extLst>
            </p:cNvPr>
            <p:cNvPicPr preferRelativeResize="0"/>
            <p:nvPr/>
          </p:nvPicPr>
          <p:blipFill rotWithShape="1">
            <a:blip r:embed="rId4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98384" y="1504984"/>
              <a:ext cx="6844100" cy="489581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F0F921A-00C6-3844-AB7C-A40E1E86B869}"/>
                </a:ext>
              </a:extLst>
            </p:cNvPr>
            <p:cNvSpPr/>
            <p:nvPr/>
          </p:nvSpPr>
          <p:spPr>
            <a:xfrm>
              <a:off x="6572250" y="1714500"/>
              <a:ext cx="533400" cy="33147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065551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F61BACA-7F29-7C44-B55D-4FEF0B5C9391}"/>
              </a:ext>
            </a:extLst>
          </p:cNvPr>
          <p:cNvSpPr txBox="1"/>
          <p:nvPr/>
        </p:nvSpPr>
        <p:spPr>
          <a:xfrm>
            <a:off x="6660240" y="2687848"/>
            <a:ext cx="5246010" cy="3310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42596" lvl="1">
              <a:lnSpc>
                <a:spcPct val="130000"/>
              </a:lnSpc>
              <a:buClr>
                <a:srgbClr val="191919"/>
              </a:buClr>
              <a:buSzPts val="4100"/>
            </a:pPr>
            <a:r>
              <a:rPr lang="en-US" sz="2000" dirty="0">
                <a:solidFill>
                  <a:srgbClr val="191919"/>
                </a:solidFill>
                <a:latin typeface="+mj-lt"/>
                <a:ea typeface="Calibri"/>
                <a:cs typeface="Calibri" panose="020F0502020204030204" pitchFamily="34" charset="0"/>
                <a:sym typeface="Calibri"/>
              </a:rPr>
              <a:t>Non-﻿i</a:t>
            </a:r>
            <a:r>
              <a:rPr lang="en-US" sz="2000" dirty="0">
                <a:solidFill>
                  <a:srgbClr val="191919"/>
                </a:solidFill>
                <a:latin typeface="+mj-lt"/>
                <a:cs typeface="Calibri" panose="020F0502020204030204" pitchFamily="34" charset="0"/>
                <a:sym typeface="Arial"/>
              </a:rPr>
              <a:t>nfectious diseases are those caused by </a:t>
            </a:r>
            <a:r>
              <a:rPr lang="en-US" sz="2000" dirty="0">
                <a:solidFill>
                  <a:srgbClr val="974806"/>
                </a:solidFill>
                <a:latin typeface="+mj-lt"/>
                <a:cs typeface="Calibri" panose="020F0502020204030204" pitchFamily="34" charset="0"/>
                <a:sym typeface="Arial"/>
              </a:rPr>
              <a:t>abiotic agents</a:t>
            </a:r>
            <a:endParaRPr lang="en-US" sz="2000" dirty="0">
              <a:latin typeface="+mj-lt"/>
              <a:cs typeface="Calibri" panose="020F0502020204030204" pitchFamily="34" charset="0"/>
            </a:endParaRPr>
          </a:p>
          <a:p>
            <a:pPr marL="442596" lvl="1">
              <a:lnSpc>
                <a:spcPct val="130000"/>
              </a:lnSpc>
            </a:pPr>
            <a:endParaRPr lang="en-US" sz="2000" dirty="0">
              <a:solidFill>
                <a:srgbClr val="FF0000"/>
              </a:solidFill>
              <a:latin typeface="+mj-lt"/>
              <a:cs typeface="Calibri" panose="020F0502020204030204" pitchFamily="34" charset="0"/>
              <a:sym typeface="Arial"/>
            </a:endParaRPr>
          </a:p>
          <a:p>
            <a:pPr marL="442596" lvl="1">
              <a:lnSpc>
                <a:spcPct val="130000"/>
              </a:lnSpc>
              <a:buClr>
                <a:srgbClr val="191919"/>
              </a:buClr>
              <a:buSzPts val="4100"/>
            </a:pPr>
            <a:r>
              <a:rPr lang="en-US" sz="2000" dirty="0">
                <a:solidFill>
                  <a:srgbClr val="191919"/>
                </a:solidFill>
                <a:latin typeface="+mj-lt"/>
                <a:cs typeface="Calibri" panose="020F0502020204030204" pitchFamily="34" charset="0"/>
                <a:sym typeface="Arial"/>
              </a:rPr>
              <a:t>For example:</a:t>
            </a:r>
            <a:endParaRPr lang="en-US" sz="2000" dirty="0">
              <a:latin typeface="+mj-lt"/>
              <a:cs typeface="Calibri" panose="020F0502020204030204" pitchFamily="34" charset="0"/>
            </a:endParaRPr>
          </a:p>
          <a:p>
            <a:pPr marL="1036324" lvl="2">
              <a:lnSpc>
                <a:spcPct val="106363"/>
              </a:lnSpc>
              <a:buClr>
                <a:srgbClr val="191919"/>
              </a:buClr>
              <a:buSzPts val="4400"/>
            </a:pPr>
            <a:r>
              <a:rPr lang="en-US" sz="2000" dirty="0">
                <a:solidFill>
                  <a:srgbClr val="191919"/>
                </a:solidFill>
                <a:latin typeface="+mj-lt"/>
                <a:cs typeface="Calibri" panose="020F0502020204030204" pitchFamily="34" charset="0"/>
                <a:sym typeface="Arial"/>
              </a:rPr>
              <a:t>Lack of nutrients</a:t>
            </a:r>
            <a:endParaRPr lang="en-US" sz="2000" dirty="0">
              <a:latin typeface="+mj-lt"/>
              <a:cs typeface="Calibri" panose="020F0502020204030204" pitchFamily="34" charset="0"/>
            </a:endParaRPr>
          </a:p>
          <a:p>
            <a:pPr marL="1036324" lvl="2">
              <a:lnSpc>
                <a:spcPct val="106363"/>
              </a:lnSpc>
              <a:buClr>
                <a:srgbClr val="191919"/>
              </a:buClr>
              <a:buSzPts val="4400"/>
            </a:pPr>
            <a:r>
              <a:rPr lang="en-US" sz="2000" dirty="0">
                <a:solidFill>
                  <a:srgbClr val="191919"/>
                </a:solidFill>
                <a:latin typeface="+mj-lt"/>
                <a:cs typeface="Calibri" panose="020F0502020204030204" pitchFamily="34" charset="0"/>
                <a:sym typeface="Arial"/>
              </a:rPr>
              <a:t>Lack of moisture</a:t>
            </a:r>
            <a:endParaRPr lang="en-US" sz="2000" dirty="0">
              <a:latin typeface="+mj-lt"/>
              <a:cs typeface="Calibri" panose="020F0502020204030204" pitchFamily="34" charset="0"/>
            </a:endParaRPr>
          </a:p>
          <a:p>
            <a:pPr marL="1036324" lvl="2">
              <a:lnSpc>
                <a:spcPct val="106363"/>
              </a:lnSpc>
              <a:buClr>
                <a:srgbClr val="191919"/>
              </a:buClr>
              <a:buSzPts val="4400"/>
            </a:pPr>
            <a:r>
              <a:rPr lang="en-US" sz="2000" dirty="0">
                <a:solidFill>
                  <a:srgbClr val="191919"/>
                </a:solidFill>
                <a:latin typeface="+mj-lt"/>
                <a:cs typeface="Calibri" panose="020F0502020204030204" pitchFamily="34" charset="0"/>
                <a:sym typeface="Arial"/>
              </a:rPr>
              <a:t>Lack of oxygen</a:t>
            </a:r>
            <a:endParaRPr lang="en-US" sz="2000" dirty="0">
              <a:latin typeface="+mj-lt"/>
              <a:cs typeface="Calibri" panose="020F0502020204030204" pitchFamily="34" charset="0"/>
            </a:endParaRPr>
          </a:p>
          <a:p>
            <a:pPr marL="1036324" lvl="2">
              <a:lnSpc>
                <a:spcPct val="106363"/>
              </a:lnSpc>
              <a:buClr>
                <a:srgbClr val="191919"/>
              </a:buClr>
              <a:buSzPts val="4400"/>
            </a:pPr>
            <a:r>
              <a:rPr lang="en-US" sz="2000" dirty="0">
                <a:solidFill>
                  <a:srgbClr val="191919"/>
                </a:solidFill>
                <a:latin typeface="+mj-lt"/>
                <a:cs typeface="Calibri" panose="020F0502020204030204" pitchFamily="34" charset="0"/>
                <a:sym typeface="Arial"/>
              </a:rPr>
              <a:t>High temperatures</a:t>
            </a:r>
            <a:endParaRPr lang="en-US" sz="2000" dirty="0">
              <a:latin typeface="+mj-lt"/>
              <a:cs typeface="Calibri" panose="020F0502020204030204" pitchFamily="34" charset="0"/>
            </a:endParaRPr>
          </a:p>
          <a:p>
            <a:pPr marL="1036324" lvl="2">
              <a:lnSpc>
                <a:spcPct val="106363"/>
              </a:lnSpc>
              <a:buClr>
                <a:srgbClr val="191919"/>
              </a:buClr>
              <a:buSzPts val="4400"/>
            </a:pPr>
            <a:r>
              <a:rPr lang="en-US" sz="2000" dirty="0">
                <a:solidFill>
                  <a:srgbClr val="191919"/>
                </a:solidFill>
                <a:latin typeface="+mj-lt"/>
                <a:cs typeface="Calibri" panose="020F0502020204030204" pitchFamily="34" charset="0"/>
                <a:sym typeface="Arial"/>
              </a:rPr>
              <a:t>Chemical toxicity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7A786A6-5A85-9247-8BF9-4B2F13DCBACE}"/>
              </a:ext>
            </a:extLst>
          </p:cNvPr>
          <p:cNvGrpSpPr/>
          <p:nvPr/>
        </p:nvGrpSpPr>
        <p:grpSpPr>
          <a:xfrm>
            <a:off x="6915150" y="359765"/>
            <a:ext cx="5276850" cy="2095263"/>
            <a:chOff x="6915150" y="359765"/>
            <a:chExt cx="5276850" cy="2095263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E22A4E5-6272-8D4B-9140-8B9B2DFDD71D}"/>
                </a:ext>
              </a:extLst>
            </p:cNvPr>
            <p:cNvGrpSpPr/>
            <p:nvPr/>
          </p:nvGrpSpPr>
          <p:grpSpPr>
            <a:xfrm>
              <a:off x="6915150" y="598307"/>
              <a:ext cx="5276850" cy="1856721"/>
              <a:chOff x="6647468" y="774348"/>
              <a:chExt cx="5276850" cy="1856721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73CA644-6D91-EA4A-97E3-64299D35C0A9}"/>
                  </a:ext>
                </a:extLst>
              </p:cNvPr>
              <p:cNvSpPr txBox="1"/>
              <p:nvPr/>
            </p:nvSpPr>
            <p:spPr>
              <a:xfrm>
                <a:off x="6647468" y="1756984"/>
                <a:ext cx="5276850" cy="8740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just">
                  <a:lnSpc>
                    <a:spcPct val="140006"/>
                  </a:lnSpc>
                </a:pPr>
                <a:r>
                  <a:rPr lang="en-US" sz="4000" b="1" i="0" u="none" strike="noStrike" cap="none" dirty="0">
                    <a:solidFill>
                      <a:srgbClr val="191919"/>
                    </a:solidFill>
                    <a:latin typeface="+mj-lt"/>
                    <a:ea typeface="Open Sans ExtraBold"/>
                    <a:cs typeface="Open Sans ExtraBold"/>
                    <a:sym typeface="Open Sans ExtraBold"/>
                  </a:rPr>
                  <a:t>Non-infectious Diseases</a:t>
                </a:r>
                <a:endParaRPr lang="en-US" sz="4000" b="1" dirty="0">
                  <a:latin typeface="+mj-lt"/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8D2B040-C4E3-9B4F-B204-FBECE9A62FF9}"/>
                  </a:ext>
                </a:extLst>
              </p:cNvPr>
              <p:cNvSpPr txBox="1"/>
              <p:nvPr/>
            </p:nvSpPr>
            <p:spPr>
              <a:xfrm>
                <a:off x="6786260" y="774348"/>
                <a:ext cx="4572000" cy="4235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600" spc="3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From the Classroom to the Farm</a:t>
                </a:r>
                <a:endParaRPr lang="id-ID" sz="1600" spc="3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pic>
          <p:nvPicPr>
            <p:cNvPr id="11" name="Google Shape;89;p1">
              <a:extLst>
                <a:ext uri="{FF2B5EF4-FFF2-40B4-BE49-F238E27FC236}">
                  <a16:creationId xmlns:a16="http://schemas.microsoft.com/office/drawing/2014/main" id="{452D8085-B4BC-0245-836A-B059EA813665}"/>
                </a:ext>
              </a:extLst>
            </p:cNvPr>
            <p:cNvPicPr preferRelativeResize="0"/>
            <p:nvPr/>
          </p:nvPicPr>
          <p:blipFill>
            <a:blip r:embed="rId2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026223" y="359765"/>
              <a:ext cx="1165777" cy="88441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A8CC133-0F8E-FD48-A910-529B013086E0}"/>
                </a:ext>
              </a:extLst>
            </p:cNvPr>
            <p:cNvCxnSpPr>
              <a:cxnSpLocks/>
            </p:cNvCxnSpPr>
            <p:nvPr/>
          </p:nvCxnSpPr>
          <p:spPr>
            <a:xfrm>
              <a:off x="7015396" y="1409076"/>
              <a:ext cx="5036695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9" name="Picture 18" descr="Young plant in the morning light">
            <a:extLst>
              <a:ext uri="{FF2B5EF4-FFF2-40B4-BE49-F238E27FC236}">
                <a16:creationId xmlns:a16="http://schemas.microsoft.com/office/drawing/2014/main" id="{38273869-1BB7-724A-8A31-F6329E71BDB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6457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4492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215;p8">
            <a:extLst>
              <a:ext uri="{FF2B5EF4-FFF2-40B4-BE49-F238E27FC236}">
                <a16:creationId xmlns:a16="http://schemas.microsoft.com/office/drawing/2014/main" id="{048E9889-4D01-A44D-B1EC-B08138DDC76A}"/>
              </a:ext>
            </a:extLst>
          </p:cNvPr>
          <p:cNvSpPr txBox="1"/>
          <p:nvPr/>
        </p:nvSpPr>
        <p:spPr>
          <a:xfrm>
            <a:off x="9072923" y="6482236"/>
            <a:ext cx="4271700" cy="258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rgbClr val="191919"/>
                </a:solidFill>
                <a:latin typeface="+mj-lt"/>
                <a:ea typeface="Open Sans Light"/>
                <a:cs typeface="Open Sans Light"/>
                <a:sym typeface="Open Sans Light"/>
              </a:rPr>
              <a:t>Created in </a:t>
            </a:r>
            <a:r>
              <a:rPr lang="en-US" sz="1200" b="0" i="0" u="none" strike="noStrike" cap="none" dirty="0" err="1">
                <a:solidFill>
                  <a:srgbClr val="191919"/>
                </a:solidFill>
                <a:latin typeface="+mj-lt"/>
                <a:ea typeface="Open Sans Light"/>
                <a:cs typeface="Open Sans Light"/>
                <a:sym typeface="Open Sans Light"/>
              </a:rPr>
              <a:t>Biorender.com</a:t>
            </a:r>
            <a:endParaRPr sz="1200" dirty="0">
              <a:latin typeface="+mj-lt"/>
            </a:endParaRPr>
          </a:p>
        </p:txBody>
      </p:sp>
      <p:pic>
        <p:nvPicPr>
          <p:cNvPr id="13" name="Google Shape;561;p43">
            <a:extLst>
              <a:ext uri="{FF2B5EF4-FFF2-40B4-BE49-F238E27FC236}">
                <a16:creationId xmlns:a16="http://schemas.microsoft.com/office/drawing/2014/main" id="{DFFCE127-7251-5246-94D7-21A941E4D4C4}"/>
              </a:ext>
            </a:extLst>
          </p:cNvPr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72401" y="2117719"/>
            <a:ext cx="3794760" cy="3185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561;p43">
            <a:extLst>
              <a:ext uri="{FF2B5EF4-FFF2-40B4-BE49-F238E27FC236}">
                <a16:creationId xmlns:a16="http://schemas.microsoft.com/office/drawing/2014/main" id="{42DD471F-B3BC-D647-A6F4-2D056200F9E4}"/>
              </a:ext>
            </a:extLst>
          </p:cNvPr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8111" y="1074420"/>
            <a:ext cx="7091389" cy="550926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6AB2EB60-21E6-D947-8DDD-F9CC676BA134}"/>
              </a:ext>
            </a:extLst>
          </p:cNvPr>
          <p:cNvGrpSpPr/>
          <p:nvPr/>
        </p:nvGrpSpPr>
        <p:grpSpPr>
          <a:xfrm>
            <a:off x="6145715" y="491357"/>
            <a:ext cx="5726245" cy="1034319"/>
            <a:chOff x="7330189" y="419727"/>
            <a:chExt cx="5726245" cy="1034319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E96445B-0A5A-5148-9FFE-A879E33A86D6}"/>
                </a:ext>
              </a:extLst>
            </p:cNvPr>
            <p:cNvSpPr txBox="1"/>
            <p:nvPr/>
          </p:nvSpPr>
          <p:spPr>
            <a:xfrm>
              <a:off x="7825409" y="673383"/>
              <a:ext cx="4562851" cy="4235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600" spc="3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From the Classroom to the Farm</a:t>
              </a:r>
              <a:endParaRPr lang="id-ID" sz="1600" spc="300" dirty="0">
                <a:solidFill>
                  <a:schemeClr val="tx1">
                    <a:lumMod val="50000"/>
                    <a:lumOff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pic>
          <p:nvPicPr>
            <p:cNvPr id="18" name="Google Shape;89;p1">
              <a:extLst>
                <a:ext uri="{FF2B5EF4-FFF2-40B4-BE49-F238E27FC236}">
                  <a16:creationId xmlns:a16="http://schemas.microsoft.com/office/drawing/2014/main" id="{34223BE7-2C1E-A448-A3BB-0031F163BFAD}"/>
                </a:ext>
              </a:extLst>
            </p:cNvPr>
            <p:cNvPicPr preferRelativeResize="0"/>
            <p:nvPr/>
          </p:nvPicPr>
          <p:blipFill>
            <a:blip r:embed="rId4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845684" y="419727"/>
              <a:ext cx="1165777" cy="88441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D1572B0D-3408-BD4C-B415-BD303A9B8A37}"/>
                </a:ext>
              </a:extLst>
            </p:cNvPr>
            <p:cNvCxnSpPr>
              <a:cxnSpLocks/>
            </p:cNvCxnSpPr>
            <p:nvPr/>
          </p:nvCxnSpPr>
          <p:spPr>
            <a:xfrm>
              <a:off x="7330189" y="1454046"/>
              <a:ext cx="5726245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012029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F61BACA-7F29-7C44-B55D-4FEF0B5C9391}"/>
              </a:ext>
            </a:extLst>
          </p:cNvPr>
          <p:cNvSpPr txBox="1"/>
          <p:nvPr/>
        </p:nvSpPr>
        <p:spPr>
          <a:xfrm>
            <a:off x="6580230" y="2569738"/>
            <a:ext cx="5611770" cy="3882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93396" lvl="1">
              <a:lnSpc>
                <a:spcPct val="148055"/>
              </a:lnSpc>
              <a:buClr>
                <a:srgbClr val="191919"/>
              </a:buClr>
              <a:buSzPts val="2800"/>
            </a:pPr>
            <a:r>
              <a:rPr lang="en-US" sz="2000" b="0" i="0" u="none" strike="noStrike" cap="none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Infectious diseases are those caused from the infection of a plant pathogen (</a:t>
            </a:r>
            <a:r>
              <a:rPr lang="en-US" sz="2000" b="0" i="0" u="none" strike="noStrike" cap="none" dirty="0">
                <a:solidFill>
                  <a:srgbClr val="974806"/>
                </a:solidFill>
                <a:latin typeface="+mj-lt"/>
                <a:ea typeface="Arial"/>
                <a:cs typeface="Arial"/>
                <a:sym typeface="Arial"/>
              </a:rPr>
              <a:t>biotic agent</a:t>
            </a:r>
            <a:r>
              <a:rPr lang="en-US" sz="2000" b="0" i="0" u="none" strike="noStrike" cap="none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)</a:t>
            </a:r>
            <a:endParaRPr lang="en-US" sz="2000" dirty="0">
              <a:latin typeface="+mj-lt"/>
            </a:endParaRPr>
          </a:p>
          <a:p>
            <a:pPr marL="442596" lvl="1">
              <a:lnSpc>
                <a:spcPct val="148055"/>
              </a:lnSpc>
            </a:pPr>
            <a:endParaRPr lang="en-US" sz="2000" b="0" i="0" u="none" strike="noStrike" cap="none" dirty="0">
              <a:solidFill>
                <a:srgbClr val="191919"/>
              </a:solidFill>
              <a:latin typeface="+mj-lt"/>
              <a:ea typeface="Arial"/>
              <a:cs typeface="Arial"/>
              <a:sym typeface="Arial"/>
            </a:endParaRPr>
          </a:p>
          <a:p>
            <a:pPr marL="493396" lvl="1">
              <a:lnSpc>
                <a:spcPct val="148055"/>
              </a:lnSpc>
              <a:buClr>
                <a:srgbClr val="191919"/>
              </a:buClr>
              <a:buSzPts val="2800"/>
            </a:pPr>
            <a:r>
              <a:rPr lang="en-US" sz="2000" b="0" i="0" u="none" strike="noStrike" cap="none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Types of Pathogen</a:t>
            </a:r>
            <a:endParaRPr lang="en-US" sz="2000" dirty="0">
              <a:latin typeface="+mj-lt"/>
            </a:endParaRPr>
          </a:p>
          <a:p>
            <a:pPr marL="1087124" lvl="2">
              <a:lnSpc>
                <a:spcPct val="130000"/>
              </a:lnSpc>
              <a:buClr>
                <a:srgbClr val="974806"/>
              </a:buClr>
              <a:buSzPts val="2800"/>
            </a:pPr>
            <a:r>
              <a:rPr lang="en-US" sz="2000" b="0" i="0" u="none" strike="noStrike" cap="none" dirty="0">
                <a:solidFill>
                  <a:srgbClr val="974806"/>
                </a:solidFill>
                <a:latin typeface="+mj-lt"/>
                <a:ea typeface="Arial"/>
                <a:cs typeface="Arial"/>
                <a:sym typeface="Arial"/>
              </a:rPr>
              <a:t>Fungi</a:t>
            </a:r>
            <a:endParaRPr lang="en-US" sz="2000" dirty="0">
              <a:latin typeface="+mj-lt"/>
            </a:endParaRPr>
          </a:p>
          <a:p>
            <a:pPr marL="1087124" lvl="2">
              <a:lnSpc>
                <a:spcPct val="130000"/>
              </a:lnSpc>
              <a:buClr>
                <a:srgbClr val="974806"/>
              </a:buClr>
              <a:buSzPts val="2800"/>
            </a:pPr>
            <a:r>
              <a:rPr lang="en-US" sz="2000" b="0" i="0" u="none" strike="noStrike" cap="none" dirty="0">
                <a:solidFill>
                  <a:srgbClr val="974806"/>
                </a:solidFill>
                <a:latin typeface="+mj-lt"/>
                <a:ea typeface="Arial"/>
                <a:cs typeface="Arial"/>
                <a:sym typeface="Arial"/>
              </a:rPr>
              <a:t>Bacteria</a:t>
            </a:r>
            <a:endParaRPr lang="en-US" sz="2000" dirty="0">
              <a:latin typeface="+mj-lt"/>
            </a:endParaRPr>
          </a:p>
          <a:p>
            <a:pPr marL="1087124" lvl="2">
              <a:lnSpc>
                <a:spcPct val="130000"/>
              </a:lnSpc>
              <a:buClr>
                <a:srgbClr val="974806"/>
              </a:buClr>
              <a:buSzPts val="2800"/>
            </a:pPr>
            <a:r>
              <a:rPr lang="en-US" sz="2000" b="0" i="0" u="none" strike="noStrike" cap="none" dirty="0">
                <a:solidFill>
                  <a:srgbClr val="974806"/>
                </a:solidFill>
                <a:latin typeface="+mj-lt"/>
                <a:ea typeface="Arial"/>
                <a:cs typeface="Arial"/>
                <a:sym typeface="Arial"/>
              </a:rPr>
              <a:t>Virus</a:t>
            </a:r>
            <a:endParaRPr lang="en-US" sz="2000" dirty="0">
              <a:latin typeface="+mj-lt"/>
            </a:endParaRPr>
          </a:p>
          <a:p>
            <a:pPr marL="1087124" lvl="2">
              <a:lnSpc>
                <a:spcPct val="130000"/>
              </a:lnSpc>
              <a:buClr>
                <a:srgbClr val="191919"/>
              </a:buClr>
              <a:buSzPts val="2800"/>
            </a:pPr>
            <a:r>
              <a:rPr lang="en-US" sz="2000" b="0" i="0" u="none" strike="noStrike" cap="none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Viroids</a:t>
            </a:r>
            <a:endParaRPr lang="en-US" sz="2000" b="0" i="0" u="none" strike="noStrike" cap="none" dirty="0">
              <a:solidFill>
                <a:srgbClr val="191919"/>
              </a:solidFill>
              <a:latin typeface="+mj-lt"/>
              <a:ea typeface="Arial"/>
              <a:cs typeface="Arial"/>
              <a:sym typeface="Arial"/>
            </a:endParaRPr>
          </a:p>
          <a:p>
            <a:pPr marL="1087124" lvl="2">
              <a:lnSpc>
                <a:spcPct val="130000"/>
              </a:lnSpc>
              <a:buClr>
                <a:srgbClr val="191919"/>
              </a:buClr>
              <a:buSzPts val="2800"/>
            </a:pPr>
            <a:r>
              <a:rPr lang="en-US" sz="2000" b="0" i="0" u="none" strike="noStrike" cap="none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Protozoa</a:t>
            </a:r>
            <a:endParaRPr lang="id-ID" sz="2000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7A786A6-5A85-9247-8BF9-4B2F13DCBACE}"/>
              </a:ext>
            </a:extLst>
          </p:cNvPr>
          <p:cNvGrpSpPr/>
          <p:nvPr/>
        </p:nvGrpSpPr>
        <p:grpSpPr>
          <a:xfrm>
            <a:off x="7015396" y="359765"/>
            <a:ext cx="5176604" cy="2095263"/>
            <a:chOff x="7015396" y="359765"/>
            <a:chExt cx="5176604" cy="2095263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E22A4E5-6272-8D4B-9140-8B9B2DFDD71D}"/>
                </a:ext>
              </a:extLst>
            </p:cNvPr>
            <p:cNvGrpSpPr/>
            <p:nvPr/>
          </p:nvGrpSpPr>
          <p:grpSpPr>
            <a:xfrm>
              <a:off x="7053942" y="598307"/>
              <a:ext cx="4572000" cy="1856721"/>
              <a:chOff x="6786260" y="774348"/>
              <a:chExt cx="4572000" cy="1856721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73CA644-6D91-EA4A-97E3-64299D35C0A9}"/>
                  </a:ext>
                </a:extLst>
              </p:cNvPr>
              <p:cNvSpPr txBox="1"/>
              <p:nvPr/>
            </p:nvSpPr>
            <p:spPr>
              <a:xfrm>
                <a:off x="7064372" y="1756984"/>
                <a:ext cx="4288446" cy="8740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just">
                  <a:lnSpc>
                    <a:spcPct val="140006"/>
                  </a:lnSpc>
                </a:pPr>
                <a:r>
                  <a:rPr lang="en-US" sz="4000" b="1" i="0" u="none" strike="noStrike" cap="none" dirty="0">
                    <a:solidFill>
                      <a:srgbClr val="191919"/>
                    </a:solidFill>
                    <a:latin typeface="+mj-lt"/>
                    <a:ea typeface="Open Sans ExtraBold"/>
                    <a:cs typeface="Open Sans ExtraBold"/>
                    <a:sym typeface="Open Sans ExtraBold"/>
                  </a:rPr>
                  <a:t>Infectious Diseases</a:t>
                </a:r>
                <a:endParaRPr lang="en-US" sz="4000" b="1" dirty="0">
                  <a:latin typeface="+mj-lt"/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8D2B040-C4E3-9B4F-B204-FBECE9A62FF9}"/>
                  </a:ext>
                </a:extLst>
              </p:cNvPr>
              <p:cNvSpPr txBox="1"/>
              <p:nvPr/>
            </p:nvSpPr>
            <p:spPr>
              <a:xfrm>
                <a:off x="6786260" y="774348"/>
                <a:ext cx="4572000" cy="4235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600" spc="3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From the Classroom to the Farm</a:t>
                </a:r>
                <a:endParaRPr lang="id-ID" sz="1600" spc="3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pic>
          <p:nvPicPr>
            <p:cNvPr id="11" name="Google Shape;89;p1">
              <a:extLst>
                <a:ext uri="{FF2B5EF4-FFF2-40B4-BE49-F238E27FC236}">
                  <a16:creationId xmlns:a16="http://schemas.microsoft.com/office/drawing/2014/main" id="{452D8085-B4BC-0245-836A-B059EA813665}"/>
                </a:ext>
              </a:extLst>
            </p:cNvPr>
            <p:cNvPicPr preferRelativeResize="0"/>
            <p:nvPr/>
          </p:nvPicPr>
          <p:blipFill>
            <a:blip r:embed="rId2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026223" y="359765"/>
              <a:ext cx="1165777" cy="88441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A8CC133-0F8E-FD48-A910-529B013086E0}"/>
                </a:ext>
              </a:extLst>
            </p:cNvPr>
            <p:cNvCxnSpPr>
              <a:cxnSpLocks/>
            </p:cNvCxnSpPr>
            <p:nvPr/>
          </p:nvCxnSpPr>
          <p:spPr>
            <a:xfrm>
              <a:off x="7015396" y="1409076"/>
              <a:ext cx="5036695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6" name="Picture 5" descr="Researcher examining growth in a petrie dish">
            <a:extLst>
              <a:ext uri="{FF2B5EF4-FFF2-40B4-BE49-F238E27FC236}">
                <a16:creationId xmlns:a16="http://schemas.microsoft.com/office/drawing/2014/main" id="{0638491D-7758-C647-9552-54EC7C41F1D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6457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6153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F61BACA-7F29-7C44-B55D-4FEF0B5C9391}"/>
              </a:ext>
            </a:extLst>
          </p:cNvPr>
          <p:cNvSpPr txBox="1"/>
          <p:nvPr/>
        </p:nvSpPr>
        <p:spPr>
          <a:xfrm>
            <a:off x="6343163" y="2174627"/>
            <a:ext cx="5611770" cy="4560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93396" lvl="1">
              <a:lnSpc>
                <a:spcPct val="148055"/>
              </a:lnSpc>
              <a:buClr>
                <a:schemeClr val="dk1"/>
              </a:buClr>
              <a:buSzPts val="2800"/>
            </a:pPr>
            <a:r>
              <a:rPr lang="en-US" dirty="0">
                <a:solidFill>
                  <a:srgbClr val="974806"/>
                </a:solidFill>
                <a:latin typeface="+mj-lt"/>
              </a:rPr>
              <a:t>P</a:t>
            </a:r>
            <a:r>
              <a:rPr lang="en-US" b="0" i="0" u="none" strike="noStrike" cap="none" dirty="0">
                <a:solidFill>
                  <a:srgbClr val="974806"/>
                </a:solidFill>
                <a:latin typeface="+mj-lt"/>
                <a:ea typeface="Arial"/>
                <a:cs typeface="Arial"/>
                <a:sym typeface="Arial"/>
              </a:rPr>
              <a:t>lant pathogens </a:t>
            </a:r>
            <a:r>
              <a:rPr lang="en-US" b="0" i="0" u="none" strike="noStrike" cap="none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are </a:t>
            </a:r>
            <a:r>
              <a:rPr lang="en-US" dirty="0">
                <a:solidFill>
                  <a:srgbClr val="191919"/>
                </a:solidFill>
                <a:latin typeface="+mj-lt"/>
              </a:rPr>
              <a:t>usually defined as microscopic organisms that cause diseases in plants </a:t>
            </a:r>
            <a:endParaRPr lang="en-US" dirty="0">
              <a:latin typeface="+mj-lt"/>
            </a:endParaRPr>
          </a:p>
          <a:p>
            <a:pPr marL="442596" lvl="1">
              <a:lnSpc>
                <a:spcPct val="148055"/>
              </a:lnSpc>
            </a:pPr>
            <a:endParaRPr lang="en-US" b="0" i="0" u="none" strike="noStrike" cap="none" dirty="0">
              <a:solidFill>
                <a:srgbClr val="191919"/>
              </a:solidFill>
              <a:latin typeface="+mj-lt"/>
              <a:ea typeface="Arial"/>
              <a:cs typeface="Arial"/>
              <a:sym typeface="Arial"/>
            </a:endParaRPr>
          </a:p>
          <a:p>
            <a:pPr marL="493396" lvl="1">
              <a:lnSpc>
                <a:spcPct val="148055"/>
              </a:lnSpc>
              <a:buClr>
                <a:schemeClr val="dk1"/>
              </a:buClr>
              <a:buSzPts val="2800"/>
            </a:pPr>
            <a:r>
              <a:rPr lang="en-US" dirty="0">
                <a:solidFill>
                  <a:srgbClr val="974806"/>
                </a:solidFill>
                <a:latin typeface="+mj-lt"/>
              </a:rPr>
              <a:t>Animal pests </a:t>
            </a:r>
            <a:r>
              <a:rPr lang="en-US" dirty="0">
                <a:solidFill>
                  <a:srgbClr val="191919"/>
                </a:solidFill>
                <a:latin typeface="+mj-lt"/>
              </a:rPr>
              <a:t>are usually defined as organisms (nematodes, whiteflies, etc.) that feed on or damage plants</a:t>
            </a:r>
          </a:p>
          <a:p>
            <a:pPr marL="914400" lvl="0">
              <a:lnSpc>
                <a:spcPct val="148055"/>
              </a:lnSpc>
            </a:pPr>
            <a:endParaRPr lang="en-US" dirty="0">
              <a:solidFill>
                <a:srgbClr val="191919"/>
              </a:solidFill>
              <a:latin typeface="+mj-lt"/>
            </a:endParaRPr>
          </a:p>
          <a:p>
            <a:pPr marL="493396" lvl="1">
              <a:lnSpc>
                <a:spcPct val="148055"/>
              </a:lnSpc>
              <a:buClr>
                <a:schemeClr val="dk1"/>
              </a:buClr>
              <a:buSzPts val="2800"/>
            </a:pPr>
            <a:r>
              <a:rPr lang="en-US" dirty="0">
                <a:solidFill>
                  <a:srgbClr val="191919"/>
                </a:solidFill>
                <a:latin typeface="+mj-lt"/>
              </a:rPr>
              <a:t>Although plant pathologists work on the management and control of both groups of organisms, they mainly focus on the study of plant pathogens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7A786A6-5A85-9247-8BF9-4B2F13DCBACE}"/>
              </a:ext>
            </a:extLst>
          </p:cNvPr>
          <p:cNvGrpSpPr/>
          <p:nvPr/>
        </p:nvGrpSpPr>
        <p:grpSpPr>
          <a:xfrm>
            <a:off x="6700964" y="198400"/>
            <a:ext cx="5491036" cy="1858196"/>
            <a:chOff x="6700964" y="359765"/>
            <a:chExt cx="5491036" cy="1858196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E22A4E5-6272-8D4B-9140-8B9B2DFDD71D}"/>
                </a:ext>
              </a:extLst>
            </p:cNvPr>
            <p:cNvGrpSpPr/>
            <p:nvPr/>
          </p:nvGrpSpPr>
          <p:grpSpPr>
            <a:xfrm>
              <a:off x="6700964" y="598307"/>
              <a:ext cx="5317671" cy="1619654"/>
              <a:chOff x="6433282" y="774348"/>
              <a:chExt cx="5317671" cy="1619654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73CA644-6D91-EA4A-97E3-64299D35C0A9}"/>
                  </a:ext>
                </a:extLst>
              </p:cNvPr>
              <p:cNvSpPr txBox="1"/>
              <p:nvPr/>
            </p:nvSpPr>
            <p:spPr>
              <a:xfrm>
                <a:off x="6433282" y="1519917"/>
                <a:ext cx="5317671" cy="8740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just">
                  <a:lnSpc>
                    <a:spcPct val="140006"/>
                  </a:lnSpc>
                </a:pPr>
                <a:r>
                  <a:rPr lang="en-US" sz="4000" b="1" dirty="0">
                    <a:solidFill>
                      <a:srgbClr val="191919"/>
                    </a:solidFill>
                    <a:latin typeface="+mj-lt"/>
                    <a:ea typeface="Open Sans ExtraBold"/>
                    <a:cs typeface="Open Sans ExtraBold"/>
                    <a:sym typeface="Open Sans ExtraBold"/>
                  </a:rPr>
                  <a:t>Plant pathogens vs. pests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8D2B040-C4E3-9B4F-B204-FBECE9A62FF9}"/>
                  </a:ext>
                </a:extLst>
              </p:cNvPr>
              <p:cNvSpPr txBox="1"/>
              <p:nvPr/>
            </p:nvSpPr>
            <p:spPr>
              <a:xfrm>
                <a:off x="6786260" y="774348"/>
                <a:ext cx="4572000" cy="4235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600" spc="3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From the Classroom to the Farm</a:t>
                </a:r>
                <a:endParaRPr lang="id-ID" sz="1600" spc="3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pic>
          <p:nvPicPr>
            <p:cNvPr id="11" name="Google Shape;89;p1">
              <a:extLst>
                <a:ext uri="{FF2B5EF4-FFF2-40B4-BE49-F238E27FC236}">
                  <a16:creationId xmlns:a16="http://schemas.microsoft.com/office/drawing/2014/main" id="{452D8085-B4BC-0245-836A-B059EA813665}"/>
                </a:ext>
              </a:extLst>
            </p:cNvPr>
            <p:cNvPicPr preferRelativeResize="0"/>
            <p:nvPr/>
          </p:nvPicPr>
          <p:blipFill>
            <a:blip r:embed="rId2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026223" y="359765"/>
              <a:ext cx="1165777" cy="88441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A8CC133-0F8E-FD48-A910-529B013086E0}"/>
                </a:ext>
              </a:extLst>
            </p:cNvPr>
            <p:cNvCxnSpPr>
              <a:cxnSpLocks/>
            </p:cNvCxnSpPr>
            <p:nvPr/>
          </p:nvCxnSpPr>
          <p:spPr>
            <a:xfrm>
              <a:off x="7015396" y="1409076"/>
              <a:ext cx="5036695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3" name="Picture 2" descr="Ladybug on a leaf">
            <a:extLst>
              <a:ext uri="{FF2B5EF4-FFF2-40B4-BE49-F238E27FC236}">
                <a16:creationId xmlns:a16="http://schemas.microsoft.com/office/drawing/2014/main" id="{DEA290F3-1195-C743-B8D5-1FE0E18C38A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637390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2485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71D15D3F-D8BB-B84E-A594-6D83D7E7109F}"/>
              </a:ext>
            </a:extLst>
          </p:cNvPr>
          <p:cNvGrpSpPr/>
          <p:nvPr/>
        </p:nvGrpSpPr>
        <p:grpSpPr>
          <a:xfrm>
            <a:off x="6070097" y="374756"/>
            <a:ext cx="5726245" cy="1034319"/>
            <a:chOff x="7330189" y="419727"/>
            <a:chExt cx="5726245" cy="1034319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687B875-412F-0D46-B8C9-57EB8755A53D}"/>
                </a:ext>
              </a:extLst>
            </p:cNvPr>
            <p:cNvSpPr txBox="1"/>
            <p:nvPr/>
          </p:nvSpPr>
          <p:spPr>
            <a:xfrm>
              <a:off x="7639142" y="605649"/>
              <a:ext cx="4562851" cy="4235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600" spc="3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From the Classroom to the Farm</a:t>
              </a:r>
              <a:endParaRPr lang="id-ID" sz="1600" spc="300" dirty="0">
                <a:solidFill>
                  <a:schemeClr val="tx1">
                    <a:lumMod val="50000"/>
                    <a:lumOff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pic>
          <p:nvPicPr>
            <p:cNvPr id="37" name="Google Shape;89;p1">
              <a:extLst>
                <a:ext uri="{FF2B5EF4-FFF2-40B4-BE49-F238E27FC236}">
                  <a16:creationId xmlns:a16="http://schemas.microsoft.com/office/drawing/2014/main" id="{87C6D30E-22C6-C346-9B0C-5865E8585099}"/>
                </a:ext>
              </a:extLst>
            </p:cNvPr>
            <p:cNvPicPr preferRelativeResize="0"/>
            <p:nvPr/>
          </p:nvPicPr>
          <p:blipFill>
            <a:blip r:embed="rId2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845684" y="419727"/>
              <a:ext cx="1165777" cy="88441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C8B2991C-345B-004B-ABDA-3C6961FD4146}"/>
                </a:ext>
              </a:extLst>
            </p:cNvPr>
            <p:cNvCxnSpPr>
              <a:cxnSpLocks/>
            </p:cNvCxnSpPr>
            <p:nvPr/>
          </p:nvCxnSpPr>
          <p:spPr>
            <a:xfrm>
              <a:off x="7330189" y="1454046"/>
              <a:ext cx="5726245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15DB2560-2E9B-4EF1-89B7-E17849049FA8}"/>
              </a:ext>
            </a:extLst>
          </p:cNvPr>
          <p:cNvSpPr txBox="1"/>
          <p:nvPr/>
        </p:nvSpPr>
        <p:spPr>
          <a:xfrm>
            <a:off x="6296659" y="2915378"/>
            <a:ext cx="58953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n w="19050">
                  <a:noFill/>
                </a:ln>
                <a:latin typeface="+mj-lt"/>
              </a:rPr>
              <a:t>1</a:t>
            </a:r>
            <a:r>
              <a:rPr lang="id-ID" sz="2400" dirty="0">
                <a:ln w="19050">
                  <a:noFill/>
                </a:ln>
                <a:latin typeface="+mj-lt"/>
              </a:rPr>
              <a:t>. </a:t>
            </a:r>
            <a:r>
              <a:rPr lang="en-US" sz="2400" dirty="0">
                <a:ln w="19050">
                  <a:noFill/>
                </a:ln>
                <a:solidFill>
                  <a:srgbClr val="191919"/>
                </a:solidFill>
                <a:latin typeface="+mj-lt"/>
                <a:cs typeface="Arial"/>
                <a:sym typeface="Arial"/>
              </a:rPr>
              <a:t>I</a:t>
            </a:r>
            <a:r>
              <a:rPr lang="en-US" sz="2400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ntroduce the field of plant pathology</a:t>
            </a:r>
            <a:endParaRPr lang="en-US" dirty="0">
              <a:latin typeface="+mj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4505917-A899-C241-A3BE-87A4DD5B1771}"/>
              </a:ext>
            </a:extLst>
          </p:cNvPr>
          <p:cNvSpPr txBox="1"/>
          <p:nvPr/>
        </p:nvSpPr>
        <p:spPr>
          <a:xfrm>
            <a:off x="6296659" y="3926194"/>
            <a:ext cx="58953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n w="19050">
                  <a:noFill/>
                </a:ln>
                <a:latin typeface="+mj-lt"/>
              </a:rPr>
              <a:t>2</a:t>
            </a:r>
            <a:r>
              <a:rPr lang="id-ID" sz="2400" dirty="0">
                <a:ln w="19050">
                  <a:noFill/>
                </a:ln>
                <a:latin typeface="+mj-lt"/>
              </a:rPr>
              <a:t>. </a:t>
            </a:r>
            <a:r>
              <a:rPr lang="en-US" sz="2400" dirty="0">
                <a:ln w="19050">
                  <a:noFill/>
                </a:ln>
                <a:solidFill>
                  <a:srgbClr val="191919"/>
                </a:solidFill>
                <a:latin typeface="+mj-lt"/>
                <a:cs typeface="Arial"/>
                <a:sym typeface="Arial"/>
              </a:rPr>
              <a:t>D</a:t>
            </a:r>
            <a:r>
              <a:rPr lang="en-US" sz="2400" b="0" i="0" u="none" strike="noStrike" cap="none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istinguish between signs and symptoms </a:t>
            </a:r>
            <a:endParaRPr lang="en-US" sz="2400" dirty="0"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0CB63D-8057-CC40-8854-67AB04BEDA1F}"/>
              </a:ext>
            </a:extLst>
          </p:cNvPr>
          <p:cNvSpPr txBox="1"/>
          <p:nvPr/>
        </p:nvSpPr>
        <p:spPr>
          <a:xfrm>
            <a:off x="6296659" y="4937012"/>
            <a:ext cx="58953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n w="19050">
                  <a:noFill/>
                </a:ln>
                <a:latin typeface="+mj-lt"/>
              </a:rPr>
              <a:t>3</a:t>
            </a:r>
            <a:r>
              <a:rPr lang="id-ID" sz="2400" dirty="0">
                <a:ln w="19050">
                  <a:noFill/>
                </a:ln>
                <a:latin typeface="+mj-lt"/>
              </a:rPr>
              <a:t>. </a:t>
            </a:r>
            <a:r>
              <a:rPr lang="en-US" sz="2400" dirty="0">
                <a:ln w="19050">
                  <a:noFill/>
                </a:ln>
                <a:solidFill>
                  <a:srgbClr val="191919"/>
                </a:solidFill>
                <a:latin typeface="+mj-lt"/>
                <a:cs typeface="Arial"/>
                <a:sym typeface="Arial"/>
              </a:rPr>
              <a:t>L</a:t>
            </a:r>
            <a:r>
              <a:rPr lang="en-US" sz="2400" i="0" u="none" strike="noStrike" cap="none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earn about agents of disease in plants</a:t>
            </a:r>
            <a:endParaRPr lang="en-US" sz="2400" dirty="0"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0A194DD-7548-D645-A25D-54CA518B4F36}"/>
              </a:ext>
            </a:extLst>
          </p:cNvPr>
          <p:cNvSpPr txBox="1"/>
          <p:nvPr/>
        </p:nvSpPr>
        <p:spPr>
          <a:xfrm>
            <a:off x="6870966" y="1825094"/>
            <a:ext cx="36432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n w="19050">
                  <a:noFill/>
                </a:ln>
                <a:latin typeface="+mj-lt"/>
              </a:rPr>
              <a:t>Learning Goals</a:t>
            </a:r>
            <a:endParaRPr lang="id-ID" sz="4000" b="1" dirty="0">
              <a:ln w="19050">
                <a:noFill/>
              </a:ln>
              <a:latin typeface="+mj-lt"/>
            </a:endParaRPr>
          </a:p>
        </p:txBody>
      </p:sp>
      <p:pic>
        <p:nvPicPr>
          <p:cNvPr id="3" name="Picture 2" descr="Person writing on notebook">
            <a:extLst>
              <a:ext uri="{FF2B5EF4-FFF2-40B4-BE49-F238E27FC236}">
                <a16:creationId xmlns:a16="http://schemas.microsoft.com/office/drawing/2014/main" id="{601489E5-3FEB-D24D-8661-300DCE97A61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57103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0881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215;p8">
            <a:extLst>
              <a:ext uri="{FF2B5EF4-FFF2-40B4-BE49-F238E27FC236}">
                <a16:creationId xmlns:a16="http://schemas.microsoft.com/office/drawing/2014/main" id="{048E9889-4D01-A44D-B1EC-B08138DDC76A}"/>
              </a:ext>
            </a:extLst>
          </p:cNvPr>
          <p:cNvSpPr txBox="1"/>
          <p:nvPr/>
        </p:nvSpPr>
        <p:spPr>
          <a:xfrm>
            <a:off x="9072923" y="6482236"/>
            <a:ext cx="4271700" cy="258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rgbClr val="191919"/>
                </a:solidFill>
                <a:latin typeface="+mj-lt"/>
                <a:ea typeface="Open Sans Light"/>
                <a:cs typeface="Open Sans Light"/>
                <a:sym typeface="Open Sans Light"/>
              </a:rPr>
              <a:t>Created in </a:t>
            </a:r>
            <a:r>
              <a:rPr lang="en-US" sz="1200" b="0" i="0" u="none" strike="noStrike" cap="none" dirty="0" err="1">
                <a:solidFill>
                  <a:srgbClr val="191919"/>
                </a:solidFill>
                <a:latin typeface="+mj-lt"/>
                <a:ea typeface="Open Sans Light"/>
                <a:cs typeface="Open Sans Light"/>
                <a:sym typeface="Open Sans Light"/>
              </a:rPr>
              <a:t>Biorender.com</a:t>
            </a:r>
            <a:endParaRPr sz="1200" dirty="0">
              <a:latin typeface="+mj-lt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AB2EB60-21E6-D947-8DDD-F9CC676BA134}"/>
              </a:ext>
            </a:extLst>
          </p:cNvPr>
          <p:cNvGrpSpPr/>
          <p:nvPr/>
        </p:nvGrpSpPr>
        <p:grpSpPr>
          <a:xfrm>
            <a:off x="6164765" y="186557"/>
            <a:ext cx="5726245" cy="939069"/>
            <a:chOff x="7330189" y="419727"/>
            <a:chExt cx="5726245" cy="939069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E96445B-0A5A-5148-9FFE-A879E33A86D6}"/>
                </a:ext>
              </a:extLst>
            </p:cNvPr>
            <p:cNvSpPr txBox="1"/>
            <p:nvPr/>
          </p:nvSpPr>
          <p:spPr>
            <a:xfrm>
              <a:off x="7825409" y="673383"/>
              <a:ext cx="4562851" cy="4235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600" spc="3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From the Classroom to the Farm</a:t>
              </a:r>
              <a:endParaRPr lang="id-ID" sz="1600" spc="300" dirty="0">
                <a:solidFill>
                  <a:schemeClr val="tx1">
                    <a:lumMod val="50000"/>
                    <a:lumOff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pic>
          <p:nvPicPr>
            <p:cNvPr id="18" name="Google Shape;89;p1">
              <a:extLst>
                <a:ext uri="{FF2B5EF4-FFF2-40B4-BE49-F238E27FC236}">
                  <a16:creationId xmlns:a16="http://schemas.microsoft.com/office/drawing/2014/main" id="{34223BE7-2C1E-A448-A3BB-0031F163BFAD}"/>
                </a:ext>
              </a:extLst>
            </p:cNvPr>
            <p:cNvPicPr preferRelativeResize="0"/>
            <p:nvPr/>
          </p:nvPicPr>
          <p:blipFill>
            <a:blip r:embed="rId2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845684" y="419727"/>
              <a:ext cx="1165777" cy="88441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D1572B0D-3408-BD4C-B415-BD303A9B8A37}"/>
                </a:ext>
              </a:extLst>
            </p:cNvPr>
            <p:cNvCxnSpPr>
              <a:cxnSpLocks/>
            </p:cNvCxnSpPr>
            <p:nvPr/>
          </p:nvCxnSpPr>
          <p:spPr>
            <a:xfrm>
              <a:off x="7330189" y="1358796"/>
              <a:ext cx="5726245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9" name="Google Shape;583;p45">
            <a:extLst>
              <a:ext uri="{FF2B5EF4-FFF2-40B4-BE49-F238E27FC236}">
                <a16:creationId xmlns:a16="http://schemas.microsoft.com/office/drawing/2014/main" id="{15EEC4A9-C6FE-7146-A01C-E489F2FB3965}"/>
              </a:ext>
            </a:extLst>
          </p:cNvPr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62100" y="1314450"/>
            <a:ext cx="8075129" cy="5486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108777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F61BACA-7F29-7C44-B55D-4FEF0B5C9391}"/>
              </a:ext>
            </a:extLst>
          </p:cNvPr>
          <p:cNvSpPr txBox="1"/>
          <p:nvPr/>
        </p:nvSpPr>
        <p:spPr>
          <a:xfrm>
            <a:off x="6580230" y="2569738"/>
            <a:ext cx="5611770" cy="4024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42596" lvl="1">
              <a:lnSpc>
                <a:spcPct val="130000"/>
              </a:lnSpc>
              <a:buClr>
                <a:srgbClr val="191919"/>
              </a:buClr>
              <a:buSzPts val="4100"/>
            </a:pPr>
            <a:r>
              <a:rPr lang="en-US" b="0" i="0" u="none" strike="noStrike" cap="none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Some pathogens are restricted to a single plant species</a:t>
            </a:r>
            <a:endParaRPr lang="en-US" dirty="0">
              <a:latin typeface="+mj-lt"/>
            </a:endParaRPr>
          </a:p>
          <a:p>
            <a:pPr marL="442596" lvl="1">
              <a:lnSpc>
                <a:spcPct val="130000"/>
              </a:lnSpc>
            </a:pPr>
            <a:endParaRPr lang="en-US" b="0" i="0" u="none" strike="noStrike" cap="none" dirty="0">
              <a:solidFill>
                <a:srgbClr val="191919"/>
              </a:solidFill>
              <a:latin typeface="+mj-lt"/>
              <a:ea typeface="Arial"/>
              <a:cs typeface="Arial"/>
              <a:sym typeface="Arial"/>
            </a:endParaRPr>
          </a:p>
          <a:p>
            <a:pPr marL="442596" lvl="1">
              <a:lnSpc>
                <a:spcPct val="130000"/>
              </a:lnSpc>
              <a:buClr>
                <a:srgbClr val="191919"/>
              </a:buClr>
              <a:buSzPts val="4100"/>
            </a:pPr>
            <a:r>
              <a:rPr lang="en-US" b="0" i="0" u="none" strike="noStrike" cap="none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Others have a wide range of host plants</a:t>
            </a:r>
            <a:endParaRPr lang="en-US" dirty="0">
              <a:latin typeface="+mj-lt"/>
            </a:endParaRPr>
          </a:p>
          <a:p>
            <a:pPr lvl="0">
              <a:lnSpc>
                <a:spcPct val="130000"/>
              </a:lnSpc>
            </a:pPr>
            <a:endParaRPr lang="en-US" b="0" i="0" u="none" strike="noStrike" cap="none" dirty="0">
              <a:solidFill>
                <a:srgbClr val="191919"/>
              </a:solidFill>
              <a:latin typeface="+mj-lt"/>
              <a:ea typeface="Arial"/>
              <a:cs typeface="Arial"/>
              <a:sym typeface="Arial"/>
            </a:endParaRPr>
          </a:p>
          <a:p>
            <a:pPr marL="442596" lvl="1">
              <a:lnSpc>
                <a:spcPct val="130000"/>
              </a:lnSpc>
              <a:buClr>
                <a:srgbClr val="191919"/>
              </a:buClr>
              <a:buSzPts val="4100"/>
            </a:pPr>
            <a:r>
              <a:rPr lang="en-US" b="0" i="0" u="none" strike="noStrike" cap="none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These pathogens can invade, feed, and grow inside the host</a:t>
            </a:r>
            <a:endParaRPr lang="en-US" dirty="0">
              <a:latin typeface="+mj-lt"/>
            </a:endParaRPr>
          </a:p>
          <a:p>
            <a:pPr lvl="0">
              <a:lnSpc>
                <a:spcPct val="130000"/>
              </a:lnSpc>
            </a:pPr>
            <a:endParaRPr lang="en-US" b="0" i="0" u="none" strike="noStrike" cap="none" dirty="0">
              <a:solidFill>
                <a:srgbClr val="191919"/>
              </a:solidFill>
              <a:latin typeface="+mj-lt"/>
              <a:ea typeface="Arial"/>
              <a:cs typeface="Arial"/>
              <a:sym typeface="Arial"/>
            </a:endParaRPr>
          </a:p>
          <a:p>
            <a:pPr marL="442595" lvl="1">
              <a:lnSpc>
                <a:spcPct val="130000"/>
              </a:lnSpc>
              <a:buClr>
                <a:srgbClr val="191919"/>
              </a:buClr>
              <a:buSzPts val="4100"/>
            </a:pPr>
            <a:r>
              <a:rPr lang="en-US" b="0" i="0" u="none" strike="noStrike" cap="none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They can be </a:t>
            </a:r>
            <a:r>
              <a:rPr lang="en-US" dirty="0">
                <a:solidFill>
                  <a:srgbClr val="191919"/>
                </a:solidFill>
                <a:latin typeface="+mj-lt"/>
              </a:rPr>
              <a:t>spread</a:t>
            </a:r>
            <a:r>
              <a:rPr lang="en-US" b="0" i="0" u="none" strike="noStrike" cap="none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and cause disease in healthy plants</a:t>
            </a:r>
            <a:endParaRPr lang="en-US" dirty="0">
              <a:latin typeface="+mj-lt"/>
            </a:endParaRPr>
          </a:p>
          <a:p>
            <a:pPr marL="1087124" lvl="2">
              <a:lnSpc>
                <a:spcPct val="130000"/>
              </a:lnSpc>
              <a:buClr>
                <a:srgbClr val="191919"/>
              </a:buClr>
              <a:buSzPts val="2800"/>
            </a:pPr>
            <a:endParaRPr lang="id-ID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7A786A6-5A85-9247-8BF9-4B2F13DCBACE}"/>
              </a:ext>
            </a:extLst>
          </p:cNvPr>
          <p:cNvGrpSpPr/>
          <p:nvPr/>
        </p:nvGrpSpPr>
        <p:grpSpPr>
          <a:xfrm>
            <a:off x="7015396" y="359765"/>
            <a:ext cx="5176604" cy="2095263"/>
            <a:chOff x="7015396" y="359765"/>
            <a:chExt cx="5176604" cy="2095263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E22A4E5-6272-8D4B-9140-8B9B2DFDD71D}"/>
                </a:ext>
              </a:extLst>
            </p:cNvPr>
            <p:cNvGrpSpPr/>
            <p:nvPr/>
          </p:nvGrpSpPr>
          <p:grpSpPr>
            <a:xfrm>
              <a:off x="7053942" y="598307"/>
              <a:ext cx="4572000" cy="1856721"/>
              <a:chOff x="6786260" y="774348"/>
              <a:chExt cx="4572000" cy="1856721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73CA644-6D91-EA4A-97E3-64299D35C0A9}"/>
                  </a:ext>
                </a:extLst>
              </p:cNvPr>
              <p:cNvSpPr txBox="1"/>
              <p:nvPr/>
            </p:nvSpPr>
            <p:spPr>
              <a:xfrm>
                <a:off x="7064372" y="1756984"/>
                <a:ext cx="4288446" cy="8740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just">
                  <a:lnSpc>
                    <a:spcPct val="140006"/>
                  </a:lnSpc>
                </a:pPr>
                <a:r>
                  <a:rPr lang="en-US" sz="4000" b="1" i="0" u="none" strike="noStrike" cap="none" dirty="0">
                    <a:solidFill>
                      <a:srgbClr val="191919"/>
                    </a:solidFill>
                    <a:latin typeface="+mj-lt"/>
                    <a:ea typeface="Open Sans ExtraBold"/>
                    <a:cs typeface="Open Sans ExtraBold"/>
                    <a:sym typeface="Open Sans ExtraBold"/>
                  </a:rPr>
                  <a:t>Infectious Diseases</a:t>
                </a:r>
                <a:endParaRPr lang="en-US" sz="4000" b="1" dirty="0">
                  <a:latin typeface="+mj-lt"/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8D2B040-C4E3-9B4F-B204-FBECE9A62FF9}"/>
                  </a:ext>
                </a:extLst>
              </p:cNvPr>
              <p:cNvSpPr txBox="1"/>
              <p:nvPr/>
            </p:nvSpPr>
            <p:spPr>
              <a:xfrm>
                <a:off x="6786260" y="774348"/>
                <a:ext cx="4572000" cy="4235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600" spc="3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From the Classroom to the Farm</a:t>
                </a:r>
                <a:endParaRPr lang="id-ID" sz="1600" spc="3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pic>
          <p:nvPicPr>
            <p:cNvPr id="11" name="Google Shape;89;p1">
              <a:extLst>
                <a:ext uri="{FF2B5EF4-FFF2-40B4-BE49-F238E27FC236}">
                  <a16:creationId xmlns:a16="http://schemas.microsoft.com/office/drawing/2014/main" id="{452D8085-B4BC-0245-836A-B059EA813665}"/>
                </a:ext>
              </a:extLst>
            </p:cNvPr>
            <p:cNvPicPr preferRelativeResize="0"/>
            <p:nvPr/>
          </p:nvPicPr>
          <p:blipFill>
            <a:blip r:embed="rId2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026223" y="359765"/>
              <a:ext cx="1165777" cy="88441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A8CC133-0F8E-FD48-A910-529B013086E0}"/>
                </a:ext>
              </a:extLst>
            </p:cNvPr>
            <p:cNvCxnSpPr>
              <a:cxnSpLocks/>
            </p:cNvCxnSpPr>
            <p:nvPr/>
          </p:nvCxnSpPr>
          <p:spPr>
            <a:xfrm>
              <a:off x="7015396" y="1409076"/>
              <a:ext cx="5036695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6" name="Picture 5" descr="Researcher examining growth in a petrie dish">
            <a:extLst>
              <a:ext uri="{FF2B5EF4-FFF2-40B4-BE49-F238E27FC236}">
                <a16:creationId xmlns:a16="http://schemas.microsoft.com/office/drawing/2014/main" id="{0638491D-7758-C647-9552-54EC7C41F1D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6457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2297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215;p8">
            <a:extLst>
              <a:ext uri="{FF2B5EF4-FFF2-40B4-BE49-F238E27FC236}">
                <a16:creationId xmlns:a16="http://schemas.microsoft.com/office/drawing/2014/main" id="{048E9889-4D01-A44D-B1EC-B08138DDC76A}"/>
              </a:ext>
            </a:extLst>
          </p:cNvPr>
          <p:cNvSpPr txBox="1"/>
          <p:nvPr/>
        </p:nvSpPr>
        <p:spPr>
          <a:xfrm>
            <a:off x="9072923" y="6482236"/>
            <a:ext cx="4271700" cy="258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rgbClr val="191919"/>
                </a:solidFill>
                <a:latin typeface="+mj-lt"/>
                <a:ea typeface="Open Sans Light"/>
                <a:cs typeface="Open Sans Light"/>
                <a:sym typeface="Open Sans Light"/>
              </a:rPr>
              <a:t>Created in </a:t>
            </a:r>
            <a:r>
              <a:rPr lang="en-US" sz="1200" b="0" i="0" u="none" strike="noStrike" cap="none" dirty="0" err="1">
                <a:solidFill>
                  <a:srgbClr val="191919"/>
                </a:solidFill>
                <a:latin typeface="+mj-lt"/>
                <a:ea typeface="Open Sans Light"/>
                <a:cs typeface="Open Sans Light"/>
                <a:sym typeface="Open Sans Light"/>
              </a:rPr>
              <a:t>Biorender.com</a:t>
            </a:r>
            <a:endParaRPr sz="1200" dirty="0">
              <a:latin typeface="+mj-lt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AB2EB60-21E6-D947-8DDD-F9CC676BA134}"/>
              </a:ext>
            </a:extLst>
          </p:cNvPr>
          <p:cNvGrpSpPr/>
          <p:nvPr/>
        </p:nvGrpSpPr>
        <p:grpSpPr>
          <a:xfrm>
            <a:off x="6164765" y="186557"/>
            <a:ext cx="5726245" cy="939069"/>
            <a:chOff x="7330189" y="419727"/>
            <a:chExt cx="5726245" cy="939069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E96445B-0A5A-5148-9FFE-A879E33A86D6}"/>
                </a:ext>
              </a:extLst>
            </p:cNvPr>
            <p:cNvSpPr txBox="1"/>
            <p:nvPr/>
          </p:nvSpPr>
          <p:spPr>
            <a:xfrm>
              <a:off x="7825409" y="673383"/>
              <a:ext cx="4562851" cy="4235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600" spc="3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From the Classroom to the Farm</a:t>
              </a:r>
              <a:endParaRPr lang="id-ID" sz="1600" spc="300" dirty="0">
                <a:solidFill>
                  <a:schemeClr val="tx1">
                    <a:lumMod val="50000"/>
                    <a:lumOff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pic>
          <p:nvPicPr>
            <p:cNvPr id="18" name="Google Shape;89;p1">
              <a:extLst>
                <a:ext uri="{FF2B5EF4-FFF2-40B4-BE49-F238E27FC236}">
                  <a16:creationId xmlns:a16="http://schemas.microsoft.com/office/drawing/2014/main" id="{34223BE7-2C1E-A448-A3BB-0031F163BFAD}"/>
                </a:ext>
              </a:extLst>
            </p:cNvPr>
            <p:cNvPicPr preferRelativeResize="0"/>
            <p:nvPr/>
          </p:nvPicPr>
          <p:blipFill>
            <a:blip r:embed="rId2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845684" y="419727"/>
              <a:ext cx="1165777" cy="88441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D1572B0D-3408-BD4C-B415-BD303A9B8A37}"/>
                </a:ext>
              </a:extLst>
            </p:cNvPr>
            <p:cNvCxnSpPr>
              <a:cxnSpLocks/>
            </p:cNvCxnSpPr>
            <p:nvPr/>
          </p:nvCxnSpPr>
          <p:spPr>
            <a:xfrm>
              <a:off x="7330189" y="1358796"/>
              <a:ext cx="5726245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8" name="Google Shape;598;p47">
            <a:extLst>
              <a:ext uri="{FF2B5EF4-FFF2-40B4-BE49-F238E27FC236}">
                <a16:creationId xmlns:a16="http://schemas.microsoft.com/office/drawing/2014/main" id="{1393BF8C-81D1-654C-8C75-59295BEDE6E0}"/>
              </a:ext>
            </a:extLst>
          </p:cNvPr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574766"/>
            <a:ext cx="6244046" cy="55647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598;p47">
            <a:extLst>
              <a:ext uri="{FF2B5EF4-FFF2-40B4-BE49-F238E27FC236}">
                <a16:creationId xmlns:a16="http://schemas.microsoft.com/office/drawing/2014/main" id="{2B13C7E2-CF4F-4D40-8C8D-CF7CD0061BAD}"/>
              </a:ext>
            </a:extLst>
          </p:cNvPr>
          <p:cNvPicPr preferRelativeResize="0"/>
          <p:nvPr/>
        </p:nvPicPr>
        <p:blipFill rotWithShape="1"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58444" y="1828800"/>
            <a:ext cx="3422470" cy="3657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750670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F61BACA-7F29-7C44-B55D-4FEF0B5C9391}"/>
              </a:ext>
            </a:extLst>
          </p:cNvPr>
          <p:cNvSpPr txBox="1"/>
          <p:nvPr/>
        </p:nvSpPr>
        <p:spPr>
          <a:xfrm>
            <a:off x="6318972" y="2491361"/>
            <a:ext cx="5611770" cy="4024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85191" lvl="1" indent="-182245">
              <a:lnSpc>
                <a:spcPct val="130000"/>
              </a:lnSpc>
              <a:buClr>
                <a:schemeClr val="dk1"/>
              </a:buClr>
              <a:buSzPts val="4100"/>
            </a:pPr>
            <a:endParaRPr lang="en-US" b="0" i="0" u="none" strike="noStrike" cap="none" dirty="0">
              <a:solidFill>
                <a:srgbClr val="191919"/>
              </a:solidFill>
              <a:latin typeface="+mj-lt"/>
              <a:ea typeface="Arial"/>
              <a:cs typeface="Arial"/>
              <a:sym typeface="Arial"/>
            </a:endParaRPr>
          </a:p>
          <a:p>
            <a:pPr marL="474346" lvl="1">
              <a:lnSpc>
                <a:spcPct val="130000"/>
              </a:lnSpc>
              <a:buClr>
                <a:srgbClr val="974806"/>
              </a:buClr>
              <a:buSzPts val="3600"/>
            </a:pPr>
            <a:r>
              <a:rPr lang="en-US" b="1" i="0" u="none" strike="noStrike" cap="none" dirty="0">
                <a:solidFill>
                  <a:srgbClr val="974806"/>
                </a:solidFill>
                <a:latin typeface="+mj-lt"/>
                <a:ea typeface="Arial"/>
                <a:cs typeface="Arial"/>
                <a:sym typeface="Arial"/>
              </a:rPr>
              <a:t>Inoculum</a:t>
            </a:r>
            <a:r>
              <a:rPr lang="en-US" b="0" i="0" u="none" strike="noStrike" cap="none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is any part of the pathogen that can initiate infection</a:t>
            </a:r>
            <a:endParaRPr lang="en-US" dirty="0">
              <a:latin typeface="+mj-lt"/>
            </a:endParaRPr>
          </a:p>
          <a:p>
            <a:pPr lvl="0">
              <a:lnSpc>
                <a:spcPct val="130000"/>
              </a:lnSpc>
            </a:pPr>
            <a:endParaRPr lang="en-US" b="0" i="0" u="none" strike="noStrike" cap="none" dirty="0">
              <a:solidFill>
                <a:srgbClr val="191919"/>
              </a:solidFill>
              <a:latin typeface="+mj-lt"/>
              <a:ea typeface="Arial"/>
              <a:cs typeface="Arial"/>
              <a:sym typeface="Arial"/>
            </a:endParaRPr>
          </a:p>
          <a:p>
            <a:pPr marL="488950" lvl="1">
              <a:lnSpc>
                <a:spcPct val="130000"/>
              </a:lnSpc>
              <a:buClr>
                <a:srgbClr val="191919"/>
              </a:buClr>
              <a:buSzPts val="3600"/>
            </a:pPr>
            <a:r>
              <a:rPr lang="en-US" b="0" i="0" u="none" strike="noStrike" cap="none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First step of disease development</a:t>
            </a:r>
            <a:endParaRPr lang="en-US" dirty="0">
              <a:latin typeface="+mj-lt"/>
            </a:endParaRPr>
          </a:p>
          <a:p>
            <a:pPr lvl="0">
              <a:lnSpc>
                <a:spcPct val="130000"/>
              </a:lnSpc>
            </a:pPr>
            <a:endParaRPr lang="en-US" b="0" i="0" u="none" strike="noStrike" cap="none" dirty="0">
              <a:solidFill>
                <a:srgbClr val="191919"/>
              </a:solidFill>
              <a:latin typeface="+mj-lt"/>
              <a:ea typeface="Arial"/>
              <a:cs typeface="Arial"/>
              <a:sym typeface="Arial"/>
            </a:endParaRPr>
          </a:p>
          <a:p>
            <a:pPr marL="474346" lvl="1">
              <a:lnSpc>
                <a:spcPct val="130000"/>
              </a:lnSpc>
              <a:buClr>
                <a:srgbClr val="191919"/>
              </a:buClr>
              <a:buSzPts val="3600"/>
            </a:pPr>
            <a:r>
              <a:rPr lang="en-US" b="0" i="0" u="none" strike="noStrike" cap="none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Examples:</a:t>
            </a:r>
            <a:endParaRPr lang="en-US" dirty="0">
              <a:latin typeface="+mj-lt"/>
            </a:endParaRPr>
          </a:p>
          <a:p>
            <a:pPr marL="1212004" lvl="2">
              <a:lnSpc>
                <a:spcPct val="130000"/>
              </a:lnSpc>
              <a:buClr>
                <a:srgbClr val="191919"/>
              </a:buClr>
              <a:buSzPts val="3600"/>
            </a:pPr>
            <a:r>
              <a:rPr lang="en-US" b="0" i="0" u="none" strike="noStrike" cap="none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Fungi: spores, sclerotia, mycelium</a:t>
            </a:r>
            <a:endParaRPr lang="en-US" dirty="0">
              <a:latin typeface="+mj-lt"/>
            </a:endParaRPr>
          </a:p>
          <a:p>
            <a:pPr marL="1212004" lvl="2">
              <a:lnSpc>
                <a:spcPct val="130000"/>
              </a:lnSpc>
              <a:buClr>
                <a:srgbClr val="191919"/>
              </a:buClr>
              <a:buSzPts val="3600"/>
            </a:pPr>
            <a:r>
              <a:rPr lang="en-US" b="0" i="0" u="none" strike="noStrike" cap="none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Bacteria: whole individual</a:t>
            </a:r>
            <a:endParaRPr lang="en-US" dirty="0">
              <a:latin typeface="+mj-lt"/>
            </a:endParaRPr>
          </a:p>
          <a:p>
            <a:pPr marL="1212004" lvl="2">
              <a:lnSpc>
                <a:spcPct val="130000"/>
              </a:lnSpc>
              <a:buClr>
                <a:srgbClr val="191919"/>
              </a:buClr>
              <a:buSzPts val="3600"/>
            </a:pPr>
            <a:r>
              <a:rPr lang="en-US" b="0" i="0" u="none" strike="noStrike" cap="none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Virus: whole individual</a:t>
            </a:r>
            <a:endParaRPr lang="en-US" dirty="0">
              <a:latin typeface="+mj-lt"/>
            </a:endParaRPr>
          </a:p>
          <a:p>
            <a:pPr marL="1212004" lvl="2">
              <a:lnSpc>
                <a:spcPct val="130000"/>
              </a:lnSpc>
              <a:buClr>
                <a:srgbClr val="191919"/>
              </a:buClr>
              <a:buSzPts val="3600"/>
            </a:pPr>
            <a:r>
              <a:rPr lang="en-US" b="0" i="0" u="none" strike="noStrike" cap="none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Nematodes: adult, juveniles, eggs</a:t>
            </a:r>
            <a:endParaRPr lang="en-US" dirty="0">
              <a:latin typeface="+mj-lt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7A786A6-5A85-9247-8BF9-4B2F13DCBACE}"/>
              </a:ext>
            </a:extLst>
          </p:cNvPr>
          <p:cNvGrpSpPr/>
          <p:nvPr/>
        </p:nvGrpSpPr>
        <p:grpSpPr>
          <a:xfrm>
            <a:off x="7015396" y="359765"/>
            <a:ext cx="5176604" cy="2173640"/>
            <a:chOff x="7015396" y="359765"/>
            <a:chExt cx="5176604" cy="217364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E22A4E5-6272-8D4B-9140-8B9B2DFDD71D}"/>
                </a:ext>
              </a:extLst>
            </p:cNvPr>
            <p:cNvGrpSpPr/>
            <p:nvPr/>
          </p:nvGrpSpPr>
          <p:grpSpPr>
            <a:xfrm>
              <a:off x="7018546" y="598307"/>
              <a:ext cx="4859946" cy="1935098"/>
              <a:chOff x="6750864" y="774348"/>
              <a:chExt cx="4859946" cy="1935098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73CA644-6D91-EA4A-97E3-64299D35C0A9}"/>
                  </a:ext>
                </a:extLst>
              </p:cNvPr>
              <p:cNvSpPr txBox="1"/>
              <p:nvPr/>
            </p:nvSpPr>
            <p:spPr>
              <a:xfrm>
                <a:off x="6750864" y="1835361"/>
                <a:ext cx="4859946" cy="8740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just">
                  <a:lnSpc>
                    <a:spcPct val="140006"/>
                  </a:lnSpc>
                </a:pPr>
                <a:r>
                  <a:rPr lang="en-US" sz="4000" b="1" i="0" u="none" strike="noStrike" cap="none" dirty="0">
                    <a:solidFill>
                      <a:srgbClr val="191919"/>
                    </a:solidFill>
                    <a:latin typeface="+mj-lt"/>
                    <a:ea typeface="Open Sans ExtraBold"/>
                    <a:cs typeface="Open Sans ExtraBold"/>
                    <a:sym typeface="Open Sans ExtraBold"/>
                  </a:rPr>
                  <a:t>Inoculum Production</a:t>
                </a:r>
                <a:endParaRPr lang="en-US" sz="4000" b="1" dirty="0">
                  <a:latin typeface="+mj-lt"/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8D2B040-C4E3-9B4F-B204-FBECE9A62FF9}"/>
                  </a:ext>
                </a:extLst>
              </p:cNvPr>
              <p:cNvSpPr txBox="1"/>
              <p:nvPr/>
            </p:nvSpPr>
            <p:spPr>
              <a:xfrm>
                <a:off x="6786260" y="774348"/>
                <a:ext cx="4572000" cy="4235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600" spc="3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From the Classroom to the Farm</a:t>
                </a:r>
                <a:endParaRPr lang="id-ID" sz="1600" spc="3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pic>
          <p:nvPicPr>
            <p:cNvPr id="11" name="Google Shape;89;p1">
              <a:extLst>
                <a:ext uri="{FF2B5EF4-FFF2-40B4-BE49-F238E27FC236}">
                  <a16:creationId xmlns:a16="http://schemas.microsoft.com/office/drawing/2014/main" id="{452D8085-B4BC-0245-836A-B059EA813665}"/>
                </a:ext>
              </a:extLst>
            </p:cNvPr>
            <p:cNvPicPr preferRelativeResize="0"/>
            <p:nvPr/>
          </p:nvPicPr>
          <p:blipFill>
            <a:blip r:embed="rId2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026223" y="359765"/>
              <a:ext cx="1165777" cy="88441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A8CC133-0F8E-FD48-A910-529B013086E0}"/>
                </a:ext>
              </a:extLst>
            </p:cNvPr>
            <p:cNvCxnSpPr>
              <a:cxnSpLocks/>
            </p:cNvCxnSpPr>
            <p:nvPr/>
          </p:nvCxnSpPr>
          <p:spPr>
            <a:xfrm>
              <a:off x="7015396" y="1409076"/>
              <a:ext cx="5036695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6" name="Picture 5" descr="Researcher examining growth in a petrie dish">
            <a:extLst>
              <a:ext uri="{FF2B5EF4-FFF2-40B4-BE49-F238E27FC236}">
                <a16:creationId xmlns:a16="http://schemas.microsoft.com/office/drawing/2014/main" id="{0638491D-7758-C647-9552-54EC7C41F1D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6457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5029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215;p8">
            <a:extLst>
              <a:ext uri="{FF2B5EF4-FFF2-40B4-BE49-F238E27FC236}">
                <a16:creationId xmlns:a16="http://schemas.microsoft.com/office/drawing/2014/main" id="{048E9889-4D01-A44D-B1EC-B08138DDC76A}"/>
              </a:ext>
            </a:extLst>
          </p:cNvPr>
          <p:cNvSpPr txBox="1"/>
          <p:nvPr/>
        </p:nvSpPr>
        <p:spPr>
          <a:xfrm>
            <a:off x="9072923" y="6482236"/>
            <a:ext cx="4271700" cy="258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rgbClr val="191919"/>
                </a:solidFill>
                <a:latin typeface="+mj-lt"/>
                <a:ea typeface="Open Sans Light"/>
                <a:cs typeface="Open Sans Light"/>
                <a:sym typeface="Open Sans Light"/>
              </a:rPr>
              <a:t>Created in </a:t>
            </a:r>
            <a:r>
              <a:rPr lang="en-US" sz="1200" b="0" i="0" u="none" strike="noStrike" cap="none" dirty="0" err="1">
                <a:solidFill>
                  <a:srgbClr val="191919"/>
                </a:solidFill>
                <a:latin typeface="+mj-lt"/>
                <a:ea typeface="Open Sans Light"/>
                <a:cs typeface="Open Sans Light"/>
                <a:sym typeface="Open Sans Light"/>
              </a:rPr>
              <a:t>Biorender.com</a:t>
            </a:r>
            <a:endParaRPr sz="1200" dirty="0">
              <a:latin typeface="+mj-lt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AB2EB60-21E6-D947-8DDD-F9CC676BA134}"/>
              </a:ext>
            </a:extLst>
          </p:cNvPr>
          <p:cNvGrpSpPr/>
          <p:nvPr/>
        </p:nvGrpSpPr>
        <p:grpSpPr>
          <a:xfrm>
            <a:off x="6164765" y="186557"/>
            <a:ext cx="5726245" cy="939069"/>
            <a:chOff x="7330189" y="419727"/>
            <a:chExt cx="5726245" cy="939069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E96445B-0A5A-5148-9FFE-A879E33A86D6}"/>
                </a:ext>
              </a:extLst>
            </p:cNvPr>
            <p:cNvSpPr txBox="1"/>
            <p:nvPr/>
          </p:nvSpPr>
          <p:spPr>
            <a:xfrm>
              <a:off x="7825409" y="673383"/>
              <a:ext cx="4562851" cy="4235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600" spc="3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From the Classroom to the Farm</a:t>
              </a:r>
              <a:endParaRPr lang="id-ID" sz="1600" spc="300" dirty="0">
                <a:solidFill>
                  <a:schemeClr val="tx1">
                    <a:lumMod val="50000"/>
                    <a:lumOff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pic>
          <p:nvPicPr>
            <p:cNvPr id="18" name="Google Shape;89;p1">
              <a:extLst>
                <a:ext uri="{FF2B5EF4-FFF2-40B4-BE49-F238E27FC236}">
                  <a16:creationId xmlns:a16="http://schemas.microsoft.com/office/drawing/2014/main" id="{34223BE7-2C1E-A448-A3BB-0031F163BFAD}"/>
                </a:ext>
              </a:extLst>
            </p:cNvPr>
            <p:cNvPicPr preferRelativeResize="0"/>
            <p:nvPr/>
          </p:nvPicPr>
          <p:blipFill>
            <a:blip r:embed="rId2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845684" y="419727"/>
              <a:ext cx="1165777" cy="88441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D1572B0D-3408-BD4C-B415-BD303A9B8A37}"/>
                </a:ext>
              </a:extLst>
            </p:cNvPr>
            <p:cNvCxnSpPr>
              <a:cxnSpLocks/>
            </p:cNvCxnSpPr>
            <p:nvPr/>
          </p:nvCxnSpPr>
          <p:spPr>
            <a:xfrm>
              <a:off x="7330189" y="1358796"/>
              <a:ext cx="5726245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9" name="Google Shape;614;p49">
            <a:extLst>
              <a:ext uri="{FF2B5EF4-FFF2-40B4-BE49-F238E27FC236}">
                <a16:creationId xmlns:a16="http://schemas.microsoft.com/office/drawing/2014/main" id="{B1ED2D3D-DA32-3B4A-8B8D-BC92579AA0FB}"/>
              </a:ext>
            </a:extLst>
          </p:cNvPr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56640" y="1618062"/>
            <a:ext cx="9855200" cy="4823378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6A251F2-EFCE-A740-AA89-C7039F4D6013}"/>
              </a:ext>
            </a:extLst>
          </p:cNvPr>
          <p:cNvSpPr txBox="1"/>
          <p:nvPr/>
        </p:nvSpPr>
        <p:spPr>
          <a:xfrm>
            <a:off x="719346" y="419800"/>
            <a:ext cx="4859946" cy="87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lnSpc>
                <a:spcPct val="140006"/>
              </a:lnSpc>
            </a:pPr>
            <a:r>
              <a:rPr lang="en-US" sz="4000" b="1" i="0" u="none" strike="noStrike" cap="none" dirty="0">
                <a:solidFill>
                  <a:srgbClr val="191919"/>
                </a:solidFill>
                <a:latin typeface="+mj-lt"/>
                <a:ea typeface="Open Sans ExtraBold"/>
                <a:cs typeface="Open Sans ExtraBold"/>
                <a:sym typeface="Open Sans ExtraBold"/>
              </a:rPr>
              <a:t>Types of Penetration</a:t>
            </a:r>
            <a:endParaRPr lang="en-US" sz="40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994598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215;p8">
            <a:extLst>
              <a:ext uri="{FF2B5EF4-FFF2-40B4-BE49-F238E27FC236}">
                <a16:creationId xmlns:a16="http://schemas.microsoft.com/office/drawing/2014/main" id="{048E9889-4D01-A44D-B1EC-B08138DDC76A}"/>
              </a:ext>
            </a:extLst>
          </p:cNvPr>
          <p:cNvSpPr txBox="1"/>
          <p:nvPr/>
        </p:nvSpPr>
        <p:spPr>
          <a:xfrm>
            <a:off x="9072923" y="6482236"/>
            <a:ext cx="4271700" cy="258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rgbClr val="191919"/>
                </a:solidFill>
                <a:latin typeface="+mj-lt"/>
                <a:ea typeface="Open Sans Light"/>
                <a:cs typeface="Open Sans Light"/>
                <a:sym typeface="Open Sans Light"/>
              </a:rPr>
              <a:t>Created in </a:t>
            </a:r>
            <a:r>
              <a:rPr lang="en-US" sz="1200" b="0" i="0" u="none" strike="noStrike" cap="none" dirty="0" err="1">
                <a:solidFill>
                  <a:srgbClr val="191919"/>
                </a:solidFill>
                <a:latin typeface="+mj-lt"/>
                <a:ea typeface="Open Sans Light"/>
                <a:cs typeface="Open Sans Light"/>
                <a:sym typeface="Open Sans Light"/>
              </a:rPr>
              <a:t>Biorender.com</a:t>
            </a:r>
            <a:endParaRPr sz="1200" dirty="0">
              <a:latin typeface="+mj-lt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AB2EB60-21E6-D947-8DDD-F9CC676BA134}"/>
              </a:ext>
            </a:extLst>
          </p:cNvPr>
          <p:cNvGrpSpPr/>
          <p:nvPr/>
        </p:nvGrpSpPr>
        <p:grpSpPr>
          <a:xfrm>
            <a:off x="6164765" y="186557"/>
            <a:ext cx="5726245" cy="939069"/>
            <a:chOff x="7330189" y="419727"/>
            <a:chExt cx="5726245" cy="939069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E96445B-0A5A-5148-9FFE-A879E33A86D6}"/>
                </a:ext>
              </a:extLst>
            </p:cNvPr>
            <p:cNvSpPr txBox="1"/>
            <p:nvPr/>
          </p:nvSpPr>
          <p:spPr>
            <a:xfrm>
              <a:off x="7825409" y="673383"/>
              <a:ext cx="4562851" cy="4235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600" spc="3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From the Classroom to the Farm</a:t>
              </a:r>
              <a:endParaRPr lang="id-ID" sz="1600" spc="300" dirty="0">
                <a:solidFill>
                  <a:schemeClr val="tx1">
                    <a:lumMod val="50000"/>
                    <a:lumOff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pic>
          <p:nvPicPr>
            <p:cNvPr id="18" name="Google Shape;89;p1">
              <a:extLst>
                <a:ext uri="{FF2B5EF4-FFF2-40B4-BE49-F238E27FC236}">
                  <a16:creationId xmlns:a16="http://schemas.microsoft.com/office/drawing/2014/main" id="{34223BE7-2C1E-A448-A3BB-0031F163BFAD}"/>
                </a:ext>
              </a:extLst>
            </p:cNvPr>
            <p:cNvPicPr preferRelativeResize="0"/>
            <p:nvPr/>
          </p:nvPicPr>
          <p:blipFill>
            <a:blip r:embed="rId2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845684" y="419727"/>
              <a:ext cx="1165777" cy="88441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D1572B0D-3408-BD4C-B415-BD303A9B8A37}"/>
                </a:ext>
              </a:extLst>
            </p:cNvPr>
            <p:cNvCxnSpPr>
              <a:cxnSpLocks/>
            </p:cNvCxnSpPr>
            <p:nvPr/>
          </p:nvCxnSpPr>
          <p:spPr>
            <a:xfrm>
              <a:off x="7330189" y="1358796"/>
              <a:ext cx="5726245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26A251F2-EFCE-A740-AA89-C7039F4D6013}"/>
              </a:ext>
            </a:extLst>
          </p:cNvPr>
          <p:cNvSpPr txBox="1"/>
          <p:nvPr/>
        </p:nvSpPr>
        <p:spPr>
          <a:xfrm>
            <a:off x="719346" y="379160"/>
            <a:ext cx="4859946" cy="87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lnSpc>
                <a:spcPct val="140006"/>
              </a:lnSpc>
            </a:pPr>
            <a:r>
              <a:rPr lang="en-US" sz="4000" b="1" i="0" u="none" strike="noStrike" cap="none" dirty="0">
                <a:solidFill>
                  <a:srgbClr val="191919"/>
                </a:solidFill>
                <a:latin typeface="+mj-lt"/>
                <a:ea typeface="Open Sans ExtraBold"/>
                <a:cs typeface="Open Sans ExtraBold"/>
                <a:sym typeface="Open Sans ExtraBold"/>
              </a:rPr>
              <a:t>Types of Penetration</a:t>
            </a:r>
            <a:endParaRPr lang="en-US" sz="4000" b="1" dirty="0">
              <a:latin typeface="+mj-lt"/>
            </a:endParaRPr>
          </a:p>
        </p:txBody>
      </p:sp>
      <p:pic>
        <p:nvPicPr>
          <p:cNvPr id="10" name="Google Shape;623;p50">
            <a:extLst>
              <a:ext uri="{FF2B5EF4-FFF2-40B4-BE49-F238E27FC236}">
                <a16:creationId xmlns:a16="http://schemas.microsoft.com/office/drawing/2014/main" id="{CC620F63-E3F9-E348-BB06-C67548D6355F}"/>
              </a:ext>
            </a:extLst>
          </p:cNvPr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2674" y="1533832"/>
            <a:ext cx="9189566" cy="514128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728991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F61BACA-7F29-7C44-B55D-4FEF0B5C9391}"/>
              </a:ext>
            </a:extLst>
          </p:cNvPr>
          <p:cNvSpPr txBox="1"/>
          <p:nvPr/>
        </p:nvSpPr>
        <p:spPr>
          <a:xfrm>
            <a:off x="6339292" y="2877441"/>
            <a:ext cx="5611770" cy="36610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42596" lvl="1">
              <a:lnSpc>
                <a:spcPct val="130000"/>
              </a:lnSpc>
              <a:buClr>
                <a:srgbClr val="191919"/>
              </a:buClr>
              <a:buSzPts val="4100"/>
            </a:pPr>
            <a:r>
              <a:rPr lang="en-US" sz="2000" b="0" i="0" u="none" strike="noStrike" cap="none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The movement of the inoculum from one host to another is </a:t>
            </a:r>
            <a:r>
              <a:rPr lang="en-US" sz="2000" dirty="0">
                <a:solidFill>
                  <a:srgbClr val="191919"/>
                </a:solidFill>
                <a:latin typeface="+mj-lt"/>
              </a:rPr>
              <a:t>referred </a:t>
            </a:r>
            <a:r>
              <a:rPr lang="en-US" sz="2000" b="0" i="0" u="none" strike="noStrike" cap="none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to as </a:t>
            </a:r>
            <a:r>
              <a:rPr lang="en-US" sz="2000" b="0" i="0" u="none" strike="noStrike" cap="none" dirty="0">
                <a:solidFill>
                  <a:srgbClr val="974806"/>
                </a:solidFill>
                <a:latin typeface="+mj-lt"/>
                <a:ea typeface="Arial"/>
                <a:cs typeface="Arial"/>
                <a:sym typeface="Arial"/>
              </a:rPr>
              <a:t>dissemination</a:t>
            </a:r>
            <a:endParaRPr lang="en-US" sz="2000" dirty="0">
              <a:latin typeface="+mj-lt"/>
            </a:endParaRPr>
          </a:p>
          <a:p>
            <a:pPr lvl="0">
              <a:lnSpc>
                <a:spcPct val="130000"/>
              </a:lnSpc>
            </a:pPr>
            <a:endParaRPr lang="en-US" sz="2000" b="0" i="0" u="none" strike="noStrike" cap="none" dirty="0">
              <a:solidFill>
                <a:srgbClr val="C14929"/>
              </a:solidFill>
              <a:latin typeface="+mj-lt"/>
              <a:ea typeface="Arial"/>
              <a:cs typeface="Arial"/>
              <a:sym typeface="Arial"/>
            </a:endParaRPr>
          </a:p>
          <a:p>
            <a:pPr marL="442596" lvl="1">
              <a:lnSpc>
                <a:spcPct val="130000"/>
              </a:lnSpc>
              <a:buClr>
                <a:srgbClr val="191919"/>
              </a:buClr>
              <a:buSzPts val="4100"/>
            </a:pPr>
            <a:r>
              <a:rPr lang="en-US" sz="2000" b="0" i="0" u="none" strike="noStrike" cap="none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This step is essential to continue the pathogen's life</a:t>
            </a:r>
            <a:endParaRPr lang="en-US" sz="2000" dirty="0">
              <a:latin typeface="+mj-lt"/>
            </a:endParaRPr>
          </a:p>
          <a:p>
            <a:pPr lvl="0">
              <a:lnSpc>
                <a:spcPct val="130000"/>
              </a:lnSpc>
            </a:pPr>
            <a:endParaRPr lang="en-US" sz="2000" b="0" i="0" u="none" strike="noStrike" cap="none" dirty="0">
              <a:solidFill>
                <a:srgbClr val="191919"/>
              </a:solidFill>
              <a:latin typeface="+mj-lt"/>
              <a:ea typeface="Arial"/>
              <a:cs typeface="Arial"/>
              <a:sym typeface="Arial"/>
            </a:endParaRPr>
          </a:p>
          <a:p>
            <a:pPr marL="442596" lvl="1">
              <a:lnSpc>
                <a:spcPct val="130000"/>
              </a:lnSpc>
              <a:buClr>
                <a:srgbClr val="191919"/>
              </a:buClr>
              <a:buSzPts val="4100"/>
            </a:pPr>
            <a:r>
              <a:rPr lang="en-US" sz="2000" b="0" i="0" u="none" strike="noStrike" cap="none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Two types:</a:t>
            </a:r>
            <a:endParaRPr lang="en-US" sz="2000" dirty="0">
              <a:latin typeface="+mj-lt"/>
            </a:endParaRPr>
          </a:p>
          <a:p>
            <a:pPr marL="1180254" lvl="2">
              <a:lnSpc>
                <a:spcPct val="130000"/>
              </a:lnSpc>
              <a:buClr>
                <a:srgbClr val="191919"/>
              </a:buClr>
              <a:buSzPts val="4100"/>
            </a:pPr>
            <a:r>
              <a:rPr lang="en-US" sz="2000" b="0" i="0" u="none" strike="noStrike" cap="none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Active</a:t>
            </a:r>
            <a:endParaRPr lang="en-US" sz="2000" dirty="0">
              <a:latin typeface="+mj-lt"/>
            </a:endParaRPr>
          </a:p>
          <a:p>
            <a:pPr marL="1180254" lvl="2">
              <a:lnSpc>
                <a:spcPct val="130000"/>
              </a:lnSpc>
              <a:buClr>
                <a:srgbClr val="191919"/>
              </a:buClr>
              <a:buSzPts val="4100"/>
            </a:pPr>
            <a:r>
              <a:rPr lang="en-US" sz="2000" b="0" i="0" u="none" strike="noStrike" cap="none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Passive</a:t>
            </a:r>
            <a:endParaRPr lang="en-US" sz="2000" dirty="0">
              <a:latin typeface="+mj-lt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7A786A6-5A85-9247-8BF9-4B2F13DCBACE}"/>
              </a:ext>
            </a:extLst>
          </p:cNvPr>
          <p:cNvGrpSpPr/>
          <p:nvPr/>
        </p:nvGrpSpPr>
        <p:grpSpPr>
          <a:xfrm>
            <a:off x="7015396" y="359765"/>
            <a:ext cx="5176604" cy="2172999"/>
            <a:chOff x="7015396" y="359765"/>
            <a:chExt cx="5176604" cy="2172999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E22A4E5-6272-8D4B-9140-8B9B2DFDD71D}"/>
                </a:ext>
              </a:extLst>
            </p:cNvPr>
            <p:cNvGrpSpPr/>
            <p:nvPr/>
          </p:nvGrpSpPr>
          <p:grpSpPr>
            <a:xfrm>
              <a:off x="7018546" y="598307"/>
              <a:ext cx="4859946" cy="1934457"/>
              <a:chOff x="6750864" y="774348"/>
              <a:chExt cx="4859946" cy="1934457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73CA644-6D91-EA4A-97E3-64299D35C0A9}"/>
                  </a:ext>
                </a:extLst>
              </p:cNvPr>
              <p:cNvSpPr txBox="1"/>
              <p:nvPr/>
            </p:nvSpPr>
            <p:spPr>
              <a:xfrm>
                <a:off x="6750864" y="1835361"/>
                <a:ext cx="4859946" cy="873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lnSpc>
                    <a:spcPct val="140006"/>
                  </a:lnSpc>
                </a:pPr>
                <a:r>
                  <a:rPr lang="en-US" sz="4000" b="1" i="0" u="none" strike="noStrike" cap="none" dirty="0">
                    <a:solidFill>
                      <a:srgbClr val="191919"/>
                    </a:solidFill>
                    <a:latin typeface="+mj-lt"/>
                    <a:ea typeface="Open Sans ExtraBold"/>
                    <a:cs typeface="Open Sans ExtraBold"/>
                    <a:sym typeface="Open Sans ExtraBold"/>
                  </a:rPr>
                  <a:t>Dissemination</a:t>
                </a:r>
                <a:endParaRPr lang="en-US" sz="4000" b="1" dirty="0">
                  <a:latin typeface="+mj-lt"/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8D2B040-C4E3-9B4F-B204-FBECE9A62FF9}"/>
                  </a:ext>
                </a:extLst>
              </p:cNvPr>
              <p:cNvSpPr txBox="1"/>
              <p:nvPr/>
            </p:nvSpPr>
            <p:spPr>
              <a:xfrm>
                <a:off x="6786260" y="774348"/>
                <a:ext cx="4572000" cy="4235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600" spc="3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From the Classroom to the Farm</a:t>
                </a:r>
                <a:endParaRPr lang="id-ID" sz="1600" spc="3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pic>
          <p:nvPicPr>
            <p:cNvPr id="11" name="Google Shape;89;p1">
              <a:extLst>
                <a:ext uri="{FF2B5EF4-FFF2-40B4-BE49-F238E27FC236}">
                  <a16:creationId xmlns:a16="http://schemas.microsoft.com/office/drawing/2014/main" id="{452D8085-B4BC-0245-836A-B059EA813665}"/>
                </a:ext>
              </a:extLst>
            </p:cNvPr>
            <p:cNvPicPr preferRelativeResize="0"/>
            <p:nvPr/>
          </p:nvPicPr>
          <p:blipFill>
            <a:blip r:embed="rId2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026223" y="359765"/>
              <a:ext cx="1165777" cy="88441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A8CC133-0F8E-FD48-A910-529B013086E0}"/>
                </a:ext>
              </a:extLst>
            </p:cNvPr>
            <p:cNvCxnSpPr>
              <a:cxnSpLocks/>
            </p:cNvCxnSpPr>
            <p:nvPr/>
          </p:nvCxnSpPr>
          <p:spPr>
            <a:xfrm>
              <a:off x="7015396" y="1409076"/>
              <a:ext cx="5036695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4" name="Picture 13" descr="Fields of wheat">
            <a:extLst>
              <a:ext uri="{FF2B5EF4-FFF2-40B4-BE49-F238E27FC236}">
                <a16:creationId xmlns:a16="http://schemas.microsoft.com/office/drawing/2014/main" id="{55A19B3E-CF7C-5B4A-B333-CDBDBD1E0A8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496"/>
          <a:stretch/>
        </p:blipFill>
        <p:spPr>
          <a:xfrm>
            <a:off x="0" y="-118533"/>
            <a:ext cx="6553200" cy="6993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0148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F61BACA-7F29-7C44-B55D-4FEF0B5C9391}"/>
              </a:ext>
            </a:extLst>
          </p:cNvPr>
          <p:cNvSpPr txBox="1"/>
          <p:nvPr/>
        </p:nvSpPr>
        <p:spPr>
          <a:xfrm>
            <a:off x="6106097" y="2572641"/>
            <a:ext cx="5611770" cy="40611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42596" lvl="1">
              <a:lnSpc>
                <a:spcPct val="130000"/>
              </a:lnSpc>
              <a:buClr>
                <a:srgbClr val="191919"/>
              </a:buClr>
              <a:buSzPts val="4100"/>
            </a:pPr>
            <a:r>
              <a:rPr lang="en-US" sz="2000" b="0" i="0" u="none" strike="noStrike" cap="none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Active dissemination occurs through the own movement of the pathogen or the source they belong</a:t>
            </a:r>
          </a:p>
          <a:p>
            <a:pPr marL="442596" lvl="1">
              <a:lnSpc>
                <a:spcPct val="130000"/>
              </a:lnSpc>
              <a:buClr>
                <a:srgbClr val="191919"/>
              </a:buClr>
              <a:buSzPts val="4100"/>
            </a:pPr>
            <a:endParaRPr lang="en-US" sz="2000" b="0" i="0" u="none" strike="noStrike" cap="none" dirty="0">
              <a:solidFill>
                <a:srgbClr val="191919"/>
              </a:solidFill>
              <a:latin typeface="+mj-lt"/>
              <a:ea typeface="Arial"/>
              <a:cs typeface="Arial"/>
              <a:sym typeface="Arial"/>
            </a:endParaRPr>
          </a:p>
          <a:p>
            <a:pPr marL="442596" lvl="1">
              <a:lnSpc>
                <a:spcPct val="130000"/>
              </a:lnSpc>
              <a:buClr>
                <a:srgbClr val="191919"/>
              </a:buClr>
              <a:buSzPts val="4100"/>
            </a:pPr>
            <a:r>
              <a:rPr lang="en-US" sz="2000" b="0" i="0" u="none" strike="noStrike" cap="none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No external agents are involved</a:t>
            </a:r>
          </a:p>
          <a:p>
            <a:pPr marL="442596" lvl="1">
              <a:lnSpc>
                <a:spcPct val="130000"/>
              </a:lnSpc>
              <a:buClr>
                <a:srgbClr val="191919"/>
              </a:buClr>
              <a:buSzPts val="4100"/>
            </a:pPr>
            <a:endParaRPr lang="en-US" sz="2000" dirty="0">
              <a:solidFill>
                <a:srgbClr val="191919"/>
              </a:solidFill>
              <a:latin typeface="+mj-lt"/>
              <a:ea typeface="Arial"/>
              <a:cs typeface="Arial"/>
              <a:sym typeface="Arial"/>
            </a:endParaRPr>
          </a:p>
          <a:p>
            <a:pPr marL="442596" lvl="1">
              <a:lnSpc>
                <a:spcPct val="130000"/>
              </a:lnSpc>
              <a:buClr>
                <a:srgbClr val="191919"/>
              </a:buClr>
              <a:buSzPts val="4100"/>
            </a:pPr>
            <a:r>
              <a:rPr lang="en-US" sz="2000" b="0" i="0" u="none" strike="noStrike" cap="none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Example:</a:t>
            </a:r>
          </a:p>
          <a:p>
            <a:pPr marL="442596" lvl="1">
              <a:lnSpc>
                <a:spcPct val="130000"/>
              </a:lnSpc>
              <a:buClr>
                <a:srgbClr val="191919"/>
              </a:buClr>
              <a:buSzPts val="4100"/>
            </a:pPr>
            <a:r>
              <a:rPr lang="en-US" sz="2000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	</a:t>
            </a:r>
            <a:r>
              <a:rPr lang="en-US" sz="2000" b="0" i="0" u="none" strike="noStrike" cap="none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Nematode movement through soil</a:t>
            </a:r>
          </a:p>
          <a:p>
            <a:pPr marL="442596" lvl="1">
              <a:lnSpc>
                <a:spcPct val="130000"/>
              </a:lnSpc>
              <a:buClr>
                <a:srgbClr val="191919"/>
              </a:buClr>
              <a:buSzPts val="4100"/>
            </a:pPr>
            <a:r>
              <a:rPr lang="en-US" sz="2000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	</a:t>
            </a:r>
            <a:r>
              <a:rPr lang="en-US" sz="2000" b="0" i="0" u="none" strike="noStrike" cap="none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Root-to-root contact of plants</a:t>
            </a:r>
          </a:p>
          <a:p>
            <a:pPr marL="442596" lvl="1">
              <a:lnSpc>
                <a:spcPct val="130000"/>
              </a:lnSpc>
              <a:buClr>
                <a:srgbClr val="191919"/>
              </a:buClr>
              <a:buSzPts val="4100"/>
            </a:pPr>
            <a:r>
              <a:rPr lang="en-US" sz="2000" dirty="0">
                <a:solidFill>
                  <a:srgbClr val="191919"/>
                </a:solidFill>
                <a:latin typeface="+mj-lt"/>
                <a:cs typeface="Arial"/>
                <a:sym typeface="Arial"/>
              </a:rPr>
              <a:t>	Chemical signaling 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7A786A6-5A85-9247-8BF9-4B2F13DCBACE}"/>
              </a:ext>
            </a:extLst>
          </p:cNvPr>
          <p:cNvGrpSpPr/>
          <p:nvPr/>
        </p:nvGrpSpPr>
        <p:grpSpPr>
          <a:xfrm>
            <a:off x="0" y="359765"/>
            <a:ext cx="12192000" cy="2003666"/>
            <a:chOff x="0" y="359765"/>
            <a:chExt cx="12192000" cy="2003666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E22A4E5-6272-8D4B-9140-8B9B2DFDD71D}"/>
                </a:ext>
              </a:extLst>
            </p:cNvPr>
            <p:cNvGrpSpPr/>
            <p:nvPr/>
          </p:nvGrpSpPr>
          <p:grpSpPr>
            <a:xfrm>
              <a:off x="6442813" y="598307"/>
              <a:ext cx="5183129" cy="1765124"/>
              <a:chOff x="6175131" y="774348"/>
              <a:chExt cx="5183129" cy="1765124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73CA644-6D91-EA4A-97E3-64299D35C0A9}"/>
                  </a:ext>
                </a:extLst>
              </p:cNvPr>
              <p:cNvSpPr txBox="1"/>
              <p:nvPr/>
            </p:nvSpPr>
            <p:spPr>
              <a:xfrm>
                <a:off x="6175131" y="1666028"/>
                <a:ext cx="4859946" cy="873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lnSpc>
                    <a:spcPct val="140006"/>
                  </a:lnSpc>
                </a:pPr>
                <a:r>
                  <a:rPr lang="en-US" sz="4000" b="1" i="0" u="none" strike="noStrike" cap="none" dirty="0">
                    <a:solidFill>
                      <a:srgbClr val="191919"/>
                    </a:solidFill>
                    <a:latin typeface="+mj-lt"/>
                    <a:ea typeface="Open Sans ExtraBold"/>
                    <a:cs typeface="Open Sans ExtraBold"/>
                    <a:sym typeface="Open Sans ExtraBold"/>
                  </a:rPr>
                  <a:t>Active Dissemination</a:t>
                </a:r>
                <a:endParaRPr lang="en-US" sz="4000" b="1" dirty="0">
                  <a:latin typeface="+mj-lt"/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8D2B040-C4E3-9B4F-B204-FBECE9A62FF9}"/>
                  </a:ext>
                </a:extLst>
              </p:cNvPr>
              <p:cNvSpPr txBox="1"/>
              <p:nvPr/>
            </p:nvSpPr>
            <p:spPr>
              <a:xfrm>
                <a:off x="6786260" y="774348"/>
                <a:ext cx="4572000" cy="4235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600" spc="3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From the Classroom to the Farm</a:t>
                </a:r>
                <a:endParaRPr lang="id-ID" sz="1600" spc="3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pic>
          <p:nvPicPr>
            <p:cNvPr id="11" name="Google Shape;89;p1">
              <a:extLst>
                <a:ext uri="{FF2B5EF4-FFF2-40B4-BE49-F238E27FC236}">
                  <a16:creationId xmlns:a16="http://schemas.microsoft.com/office/drawing/2014/main" id="{452D8085-B4BC-0245-836A-B059EA813665}"/>
                </a:ext>
              </a:extLst>
            </p:cNvPr>
            <p:cNvPicPr preferRelativeResize="0"/>
            <p:nvPr/>
          </p:nvPicPr>
          <p:blipFill>
            <a:blip r:embed="rId2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026223" y="359765"/>
              <a:ext cx="1165777" cy="88441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A8CC133-0F8E-FD48-A910-529B013086E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409076"/>
              <a:ext cx="1219200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6F58421-7A91-EF48-BD84-A15D0C079277}"/>
              </a:ext>
            </a:extLst>
          </p:cNvPr>
          <p:cNvCxnSpPr/>
          <p:nvPr/>
        </p:nvCxnSpPr>
        <p:spPr>
          <a:xfrm>
            <a:off x="5757333" y="1422400"/>
            <a:ext cx="0" cy="5435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7115DB9-A779-514A-A613-2C4A77DB77DB}"/>
              </a:ext>
            </a:extLst>
          </p:cNvPr>
          <p:cNvSpPr txBox="1"/>
          <p:nvPr/>
        </p:nvSpPr>
        <p:spPr>
          <a:xfrm>
            <a:off x="431480" y="1489987"/>
            <a:ext cx="4859946" cy="873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140006"/>
              </a:lnSpc>
            </a:pPr>
            <a:r>
              <a:rPr lang="en-US" sz="4000" b="1" i="0" u="none" strike="noStrike" cap="none" dirty="0">
                <a:solidFill>
                  <a:srgbClr val="191919"/>
                </a:solidFill>
                <a:latin typeface="+mj-lt"/>
                <a:ea typeface="Open Sans ExtraBold"/>
                <a:cs typeface="Open Sans ExtraBold"/>
                <a:sym typeface="Open Sans ExtraBold"/>
              </a:rPr>
              <a:t>Passive Dissemination</a:t>
            </a:r>
            <a:endParaRPr lang="en-US" sz="4000" b="1" dirty="0"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56658F1-2499-6048-AC05-B6F9DD9090EF}"/>
              </a:ext>
            </a:extLst>
          </p:cNvPr>
          <p:cNvSpPr txBox="1"/>
          <p:nvPr/>
        </p:nvSpPr>
        <p:spPr>
          <a:xfrm>
            <a:off x="0" y="2521841"/>
            <a:ext cx="5611770" cy="40611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42596" lvl="1">
              <a:lnSpc>
                <a:spcPct val="130000"/>
              </a:lnSpc>
              <a:buClr>
                <a:srgbClr val="191919"/>
              </a:buClr>
              <a:buSzPts val="4100"/>
            </a:pPr>
            <a:r>
              <a:rPr lang="en-US" sz="2000" b="0" i="0" u="none" strike="noStrike" cap="none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Passive dissemination is a movement of the inoculum through external agents</a:t>
            </a:r>
          </a:p>
          <a:p>
            <a:pPr marL="442596" lvl="1">
              <a:lnSpc>
                <a:spcPct val="130000"/>
              </a:lnSpc>
              <a:buClr>
                <a:srgbClr val="191919"/>
              </a:buClr>
              <a:buSzPts val="4100"/>
            </a:pPr>
            <a:endParaRPr lang="en-US" sz="2000" dirty="0">
              <a:solidFill>
                <a:srgbClr val="191919"/>
              </a:solidFill>
              <a:latin typeface="+mj-lt"/>
              <a:ea typeface="Arial"/>
              <a:cs typeface="Arial"/>
              <a:sym typeface="Arial"/>
            </a:endParaRPr>
          </a:p>
          <a:p>
            <a:pPr marL="442596" lvl="1">
              <a:lnSpc>
                <a:spcPct val="130000"/>
              </a:lnSpc>
              <a:buClr>
                <a:srgbClr val="191919"/>
              </a:buClr>
              <a:buSzPts val="4100"/>
            </a:pPr>
            <a:r>
              <a:rPr lang="en-US" sz="2000" b="0" i="0" u="none" strike="noStrike" cap="none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External agents:</a:t>
            </a:r>
          </a:p>
          <a:p>
            <a:pPr marL="442596" lvl="1">
              <a:lnSpc>
                <a:spcPct val="130000"/>
              </a:lnSpc>
              <a:buClr>
                <a:srgbClr val="191919"/>
              </a:buClr>
              <a:buSzPts val="4100"/>
            </a:pPr>
            <a:r>
              <a:rPr lang="en-US" sz="2000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	</a:t>
            </a:r>
            <a:r>
              <a:rPr lang="en-US" sz="2000" b="0" i="0" u="none" strike="noStrike" cap="none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Wind</a:t>
            </a:r>
          </a:p>
          <a:p>
            <a:pPr marL="442596" lvl="1">
              <a:lnSpc>
                <a:spcPct val="130000"/>
              </a:lnSpc>
              <a:buClr>
                <a:srgbClr val="191919"/>
              </a:buClr>
              <a:buSzPts val="4100"/>
            </a:pPr>
            <a:r>
              <a:rPr lang="en-US" sz="2000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	</a:t>
            </a:r>
            <a:r>
              <a:rPr lang="en-US" sz="2000" b="0" i="0" u="none" strike="noStrike" cap="none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Water</a:t>
            </a:r>
          </a:p>
          <a:p>
            <a:pPr marL="442596" lvl="1">
              <a:lnSpc>
                <a:spcPct val="130000"/>
              </a:lnSpc>
              <a:buClr>
                <a:srgbClr val="191919"/>
              </a:buClr>
              <a:buSzPts val="4100"/>
            </a:pPr>
            <a:r>
              <a:rPr lang="en-US" sz="2000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	</a:t>
            </a:r>
            <a:r>
              <a:rPr lang="en-US" sz="2000" b="0" i="0" u="none" strike="noStrike" cap="none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Vectors</a:t>
            </a:r>
          </a:p>
          <a:p>
            <a:pPr marL="442596" lvl="1">
              <a:lnSpc>
                <a:spcPct val="130000"/>
              </a:lnSpc>
              <a:buClr>
                <a:srgbClr val="191919"/>
              </a:buClr>
              <a:buSzPts val="4100"/>
            </a:pPr>
            <a:r>
              <a:rPr lang="en-US" sz="2000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	</a:t>
            </a:r>
            <a:r>
              <a:rPr lang="en-US" sz="2000" b="0" i="0" u="none" strike="noStrike" cap="none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Agricultural practices: transplantation or 	propagation of infected material, infected 	equipment </a:t>
            </a:r>
            <a:endParaRPr lang="en-US" sz="2000" dirty="0">
              <a:solidFill>
                <a:srgbClr val="191919"/>
              </a:solidFill>
              <a:latin typeface="+mj-lt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475875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F61BACA-7F29-7C44-B55D-4FEF0B5C9391}"/>
              </a:ext>
            </a:extLst>
          </p:cNvPr>
          <p:cNvSpPr txBox="1"/>
          <p:nvPr/>
        </p:nvSpPr>
        <p:spPr>
          <a:xfrm>
            <a:off x="6580230" y="2284774"/>
            <a:ext cx="5611770" cy="43844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42596" lvl="1">
              <a:lnSpc>
                <a:spcPct val="130000"/>
              </a:lnSpc>
              <a:buClr>
                <a:srgbClr val="191919"/>
              </a:buClr>
              <a:buSzPts val="4100"/>
            </a:pP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Many pathogens can survive without the need of an active metabolic host </a:t>
            </a:r>
          </a:p>
          <a:p>
            <a:pPr marL="442596" lvl="1">
              <a:lnSpc>
                <a:spcPct val="130000"/>
              </a:lnSpc>
              <a:buClr>
                <a:srgbClr val="191919"/>
              </a:buClr>
              <a:buSzPts val="4100"/>
            </a:pPr>
            <a:endParaRPr lang="en-US" dirty="0">
              <a:solidFill>
                <a:srgbClr val="191919"/>
              </a:solidFill>
              <a:latin typeface="+mj-lt"/>
              <a:ea typeface="Arial"/>
              <a:cs typeface="Arial"/>
              <a:sym typeface="Arial"/>
            </a:endParaRPr>
          </a:p>
          <a:p>
            <a:pPr marL="442596" lvl="1">
              <a:lnSpc>
                <a:spcPct val="130000"/>
              </a:lnSpc>
              <a:buClr>
                <a:srgbClr val="191919"/>
              </a:buClr>
              <a:buSzPts val="4100"/>
            </a:pP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Sources of survival:</a:t>
            </a:r>
          </a:p>
          <a:p>
            <a:pPr marL="442596" lvl="1">
              <a:lnSpc>
                <a:spcPct val="130000"/>
              </a:lnSpc>
              <a:buClr>
                <a:srgbClr val="191919"/>
              </a:buClr>
              <a:buSzPts val="4100"/>
            </a:pP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	Plant debris</a:t>
            </a:r>
          </a:p>
          <a:p>
            <a:pPr marL="442596" lvl="1">
              <a:lnSpc>
                <a:spcPct val="130000"/>
              </a:lnSpc>
              <a:buClr>
                <a:srgbClr val="191919"/>
              </a:buClr>
              <a:buSzPts val="4100"/>
            </a:pP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	Soil</a:t>
            </a:r>
          </a:p>
          <a:p>
            <a:pPr marL="442596" lvl="1">
              <a:lnSpc>
                <a:spcPct val="130000"/>
              </a:lnSpc>
              <a:buClr>
                <a:srgbClr val="191919"/>
              </a:buClr>
              <a:buSzPts val="4100"/>
            </a:pP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	Propagative material</a:t>
            </a:r>
          </a:p>
          <a:p>
            <a:pPr marL="442596" lvl="1">
              <a:lnSpc>
                <a:spcPct val="130000"/>
              </a:lnSpc>
              <a:buClr>
                <a:srgbClr val="191919"/>
              </a:buClr>
              <a:buSzPts val="4100"/>
            </a:pP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	Insects</a:t>
            </a:r>
          </a:p>
          <a:p>
            <a:pPr marL="442596" lvl="1">
              <a:lnSpc>
                <a:spcPct val="130000"/>
              </a:lnSpc>
              <a:buClr>
                <a:srgbClr val="191919"/>
              </a:buClr>
              <a:buSzPts val="4100"/>
            </a:pP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	Weeds or non-hosts</a:t>
            </a:r>
          </a:p>
          <a:p>
            <a:pPr marL="442596" lvl="1">
              <a:lnSpc>
                <a:spcPct val="130000"/>
              </a:lnSpc>
              <a:buClr>
                <a:srgbClr val="191919"/>
              </a:buClr>
              <a:buSzPts val="4100"/>
            </a:pP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	Some pathogens produce specialized 	structures that allow them to survive 	(sclerotia, chlamydospores)</a:t>
            </a:r>
            <a:endParaRPr lang="en-US" dirty="0">
              <a:latin typeface="+mj-lt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7A786A6-5A85-9247-8BF9-4B2F13DCBACE}"/>
              </a:ext>
            </a:extLst>
          </p:cNvPr>
          <p:cNvGrpSpPr/>
          <p:nvPr/>
        </p:nvGrpSpPr>
        <p:grpSpPr>
          <a:xfrm>
            <a:off x="6950812" y="156565"/>
            <a:ext cx="5241188" cy="1969799"/>
            <a:chOff x="6950812" y="156565"/>
            <a:chExt cx="5241188" cy="1969799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E22A4E5-6272-8D4B-9140-8B9B2DFDD71D}"/>
                </a:ext>
              </a:extLst>
            </p:cNvPr>
            <p:cNvGrpSpPr/>
            <p:nvPr/>
          </p:nvGrpSpPr>
          <p:grpSpPr>
            <a:xfrm>
              <a:off x="6950812" y="395107"/>
              <a:ext cx="4859946" cy="1731257"/>
              <a:chOff x="6683130" y="571148"/>
              <a:chExt cx="4859946" cy="1731257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73CA644-6D91-EA4A-97E3-64299D35C0A9}"/>
                  </a:ext>
                </a:extLst>
              </p:cNvPr>
              <p:cNvSpPr txBox="1"/>
              <p:nvPr/>
            </p:nvSpPr>
            <p:spPr>
              <a:xfrm>
                <a:off x="6683130" y="1428961"/>
                <a:ext cx="4859946" cy="873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lnSpc>
                    <a:spcPct val="140006"/>
                  </a:lnSpc>
                </a:pPr>
                <a:r>
                  <a:rPr lang="en-US" sz="4000" b="1" i="0" u="none" strike="noStrike" cap="none" dirty="0">
                    <a:solidFill>
                      <a:srgbClr val="191919"/>
                    </a:solidFill>
                    <a:latin typeface="+mj-lt"/>
                    <a:ea typeface="Open Sans ExtraBold"/>
                    <a:cs typeface="Open Sans ExtraBold"/>
                    <a:sym typeface="Open Sans ExtraBold"/>
                  </a:rPr>
                  <a:t>Survival</a:t>
                </a:r>
                <a:endParaRPr lang="en-US" sz="4000" b="1" dirty="0">
                  <a:latin typeface="+mj-lt"/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8D2B040-C4E3-9B4F-B204-FBECE9A62FF9}"/>
                  </a:ext>
                </a:extLst>
              </p:cNvPr>
              <p:cNvSpPr txBox="1"/>
              <p:nvPr/>
            </p:nvSpPr>
            <p:spPr>
              <a:xfrm>
                <a:off x="6786260" y="571148"/>
                <a:ext cx="4572000" cy="4235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600" spc="3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From the Classroom to the Farm</a:t>
                </a:r>
                <a:endParaRPr lang="id-ID" sz="1600" spc="3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pic>
          <p:nvPicPr>
            <p:cNvPr id="11" name="Google Shape;89;p1">
              <a:extLst>
                <a:ext uri="{FF2B5EF4-FFF2-40B4-BE49-F238E27FC236}">
                  <a16:creationId xmlns:a16="http://schemas.microsoft.com/office/drawing/2014/main" id="{452D8085-B4BC-0245-836A-B059EA813665}"/>
                </a:ext>
              </a:extLst>
            </p:cNvPr>
            <p:cNvPicPr preferRelativeResize="0"/>
            <p:nvPr/>
          </p:nvPicPr>
          <p:blipFill>
            <a:blip r:embed="rId2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026223" y="156565"/>
              <a:ext cx="1165777" cy="88441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A8CC133-0F8E-FD48-A910-529B013086E0}"/>
                </a:ext>
              </a:extLst>
            </p:cNvPr>
            <p:cNvCxnSpPr>
              <a:cxnSpLocks/>
            </p:cNvCxnSpPr>
            <p:nvPr/>
          </p:nvCxnSpPr>
          <p:spPr>
            <a:xfrm>
              <a:off x="7015396" y="1188943"/>
              <a:ext cx="5036695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5" name="Picture 4" descr="Turf of partially unrolled grass on bare soil, adjacent to laid grass, with trees in distance">
            <a:extLst>
              <a:ext uri="{FF2B5EF4-FFF2-40B4-BE49-F238E27FC236}">
                <a16:creationId xmlns:a16="http://schemas.microsoft.com/office/drawing/2014/main" id="{4515AA78-274E-1448-BB3A-FF798913FF0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66886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98830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F61BACA-7F29-7C44-B55D-4FEF0B5C9391}"/>
              </a:ext>
            </a:extLst>
          </p:cNvPr>
          <p:cNvSpPr txBox="1"/>
          <p:nvPr/>
        </p:nvSpPr>
        <p:spPr>
          <a:xfrm>
            <a:off x="6119158" y="2843574"/>
            <a:ext cx="5611770" cy="206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sz="2000" dirty="0">
                <a:solidFill>
                  <a:srgbClr val="191919"/>
                </a:solidFill>
                <a:latin typeface="+mj-lt"/>
              </a:rPr>
              <a:t>K</a:t>
            </a:r>
            <a:r>
              <a:rPr lang="en-US" sz="2000" b="0" i="0" u="none" strike="noStrike" cap="none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nowledge of these mechanisms is essential for </a:t>
            </a:r>
            <a:r>
              <a:rPr lang="en-US" sz="2000" dirty="0">
                <a:solidFill>
                  <a:srgbClr val="191919"/>
                </a:solidFill>
                <a:latin typeface="+mj-lt"/>
              </a:rPr>
              <a:t>the </a:t>
            </a:r>
            <a:r>
              <a:rPr lang="en-US" sz="2000" b="0" i="0" u="none" strike="noStrike" cap="none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effective control of plant diseases</a:t>
            </a:r>
          </a:p>
          <a:p>
            <a:pPr lvl="0">
              <a:lnSpc>
                <a:spcPct val="130000"/>
              </a:lnSpc>
            </a:pPr>
            <a:endParaRPr lang="en-US" sz="2000" dirty="0">
              <a:solidFill>
                <a:srgbClr val="191919"/>
              </a:solidFill>
              <a:latin typeface="+mj-lt"/>
              <a:ea typeface="Arial"/>
              <a:cs typeface="Arial"/>
              <a:sym typeface="Arial"/>
            </a:endParaRPr>
          </a:p>
          <a:p>
            <a:pPr lvl="0">
              <a:lnSpc>
                <a:spcPct val="130000"/>
              </a:lnSpc>
            </a:pPr>
            <a:r>
              <a:rPr lang="en-US" sz="2000" b="0" i="0" u="none" strike="noStrike" cap="none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It allows scientists to manage and control these diseases</a:t>
            </a:r>
            <a:endParaRPr lang="en-US" sz="2000" dirty="0">
              <a:latin typeface="+mj-lt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7A786A6-5A85-9247-8BF9-4B2F13DCBACE}"/>
              </a:ext>
            </a:extLst>
          </p:cNvPr>
          <p:cNvGrpSpPr/>
          <p:nvPr/>
        </p:nvGrpSpPr>
        <p:grpSpPr>
          <a:xfrm>
            <a:off x="6002546" y="359765"/>
            <a:ext cx="6189454" cy="2139773"/>
            <a:chOff x="6002546" y="359765"/>
            <a:chExt cx="6189454" cy="2139773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E22A4E5-6272-8D4B-9140-8B9B2DFDD71D}"/>
                </a:ext>
              </a:extLst>
            </p:cNvPr>
            <p:cNvGrpSpPr/>
            <p:nvPr/>
          </p:nvGrpSpPr>
          <p:grpSpPr>
            <a:xfrm>
              <a:off x="6002546" y="598307"/>
              <a:ext cx="6189454" cy="1901231"/>
              <a:chOff x="5734864" y="774348"/>
              <a:chExt cx="6189454" cy="1901231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73CA644-6D91-EA4A-97E3-64299D35C0A9}"/>
                  </a:ext>
                </a:extLst>
              </p:cNvPr>
              <p:cNvSpPr txBox="1"/>
              <p:nvPr/>
            </p:nvSpPr>
            <p:spPr>
              <a:xfrm>
                <a:off x="5734864" y="1801494"/>
                <a:ext cx="6189454" cy="8740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lnSpc>
                    <a:spcPct val="140006"/>
                  </a:lnSpc>
                </a:pPr>
                <a:r>
                  <a:rPr lang="en-US" sz="4000" b="0" i="0" u="none" strike="noStrike" cap="none" dirty="0">
                    <a:solidFill>
                      <a:srgbClr val="191919"/>
                    </a:solidFill>
                    <a:latin typeface="+mj-lt"/>
                    <a:ea typeface="Open Sans ExtraBold"/>
                    <a:cs typeface="Open Sans ExtraBold"/>
                    <a:sym typeface="Open Sans ExtraBold"/>
                  </a:rPr>
                  <a:t>Importance of Disease Cycle</a:t>
                </a:r>
                <a:endParaRPr lang="en-US" sz="4000" dirty="0">
                  <a:latin typeface="+mj-lt"/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8D2B040-C4E3-9B4F-B204-FBECE9A62FF9}"/>
                  </a:ext>
                </a:extLst>
              </p:cNvPr>
              <p:cNvSpPr txBox="1"/>
              <p:nvPr/>
            </p:nvSpPr>
            <p:spPr>
              <a:xfrm>
                <a:off x="6786260" y="774348"/>
                <a:ext cx="4572000" cy="4235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600" spc="3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From the Classroom to the Farm</a:t>
                </a:r>
                <a:endParaRPr lang="id-ID" sz="1600" spc="3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pic>
          <p:nvPicPr>
            <p:cNvPr id="11" name="Google Shape;89;p1">
              <a:extLst>
                <a:ext uri="{FF2B5EF4-FFF2-40B4-BE49-F238E27FC236}">
                  <a16:creationId xmlns:a16="http://schemas.microsoft.com/office/drawing/2014/main" id="{452D8085-B4BC-0245-836A-B059EA813665}"/>
                </a:ext>
              </a:extLst>
            </p:cNvPr>
            <p:cNvPicPr preferRelativeResize="0"/>
            <p:nvPr/>
          </p:nvPicPr>
          <p:blipFill>
            <a:blip r:embed="rId2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026223" y="359765"/>
              <a:ext cx="1165777" cy="88441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A8CC133-0F8E-FD48-A910-529B013086E0}"/>
                </a:ext>
              </a:extLst>
            </p:cNvPr>
            <p:cNvCxnSpPr>
              <a:cxnSpLocks/>
            </p:cNvCxnSpPr>
            <p:nvPr/>
          </p:nvCxnSpPr>
          <p:spPr>
            <a:xfrm>
              <a:off x="6197600" y="1409076"/>
              <a:ext cx="5854491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2" name="Google Shape;598;p47">
            <a:extLst>
              <a:ext uri="{FF2B5EF4-FFF2-40B4-BE49-F238E27FC236}">
                <a16:creationId xmlns:a16="http://schemas.microsoft.com/office/drawing/2014/main" id="{0B1AAE7F-91F3-F443-B7F8-39F3F8582777}"/>
              </a:ext>
            </a:extLst>
          </p:cNvPr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3199" y="659431"/>
            <a:ext cx="5702179" cy="556477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217179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Mountain scenery with tea fields">
            <a:extLst>
              <a:ext uri="{FF2B5EF4-FFF2-40B4-BE49-F238E27FC236}">
                <a16:creationId xmlns:a16="http://schemas.microsoft.com/office/drawing/2014/main" id="{609E9401-F47E-0844-9308-FE42C7CB639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505719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1E3A254-1806-4B45-8A22-070E2EB74BBF}"/>
              </a:ext>
            </a:extLst>
          </p:cNvPr>
          <p:cNvSpPr txBox="1"/>
          <p:nvPr/>
        </p:nvSpPr>
        <p:spPr>
          <a:xfrm>
            <a:off x="499276" y="5137078"/>
            <a:ext cx="9591870" cy="9148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20000"/>
              </a:lnSpc>
            </a:pPr>
            <a:r>
              <a:rPr lang="en-US" sz="4800" b="0" i="0" u="none" strike="noStrike" cap="none" dirty="0">
                <a:solidFill>
                  <a:srgbClr val="191919"/>
                </a:solidFill>
                <a:ea typeface="Arial"/>
                <a:cs typeface="Arial"/>
                <a:sym typeface="Arial"/>
              </a:rPr>
              <a:t>Introduction to Plant Pathology</a:t>
            </a:r>
            <a:endParaRPr lang="en-US" sz="4800" dirty="0"/>
          </a:p>
        </p:txBody>
      </p:sp>
      <p:sp>
        <p:nvSpPr>
          <p:cNvPr id="10" name="Google Shape;88;p1">
            <a:extLst>
              <a:ext uri="{FF2B5EF4-FFF2-40B4-BE49-F238E27FC236}">
                <a16:creationId xmlns:a16="http://schemas.microsoft.com/office/drawing/2014/main" id="{996CC7DB-362F-8942-8FBA-182762742F6D}"/>
              </a:ext>
            </a:extLst>
          </p:cNvPr>
          <p:cNvSpPr txBox="1"/>
          <p:nvPr/>
        </p:nvSpPr>
        <p:spPr>
          <a:xfrm>
            <a:off x="650067" y="6092512"/>
            <a:ext cx="8716200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>
                <a:solidFill>
                  <a:srgbClr val="191919"/>
                </a:solidFill>
                <a:latin typeface="+mj-lt"/>
                <a:ea typeface="Open Sans Light"/>
                <a:cs typeface="Open Sans Light"/>
                <a:sym typeface="Open Sans Light"/>
              </a:rPr>
              <a:t>Session 1</a:t>
            </a:r>
            <a:endParaRPr sz="2800" b="0" i="0" u="none" strike="noStrike" cap="none" dirty="0">
              <a:solidFill>
                <a:srgbClr val="191919"/>
              </a:solidFill>
              <a:latin typeface="+mj-lt"/>
              <a:ea typeface="Arimo"/>
              <a:cs typeface="Arimo"/>
              <a:sym typeface="Arimo"/>
            </a:endParaRPr>
          </a:p>
        </p:txBody>
      </p:sp>
      <p:pic>
        <p:nvPicPr>
          <p:cNvPr id="11" name="Google Shape;89;p1">
            <a:extLst>
              <a:ext uri="{FF2B5EF4-FFF2-40B4-BE49-F238E27FC236}">
                <a16:creationId xmlns:a16="http://schemas.microsoft.com/office/drawing/2014/main" id="{FBB977FD-B79E-554C-8221-AD583DB9F6AE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53756" y="5155700"/>
            <a:ext cx="2095422" cy="150389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5344006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F61BACA-7F29-7C44-B55D-4FEF0B5C9391}"/>
              </a:ext>
            </a:extLst>
          </p:cNvPr>
          <p:cNvSpPr txBox="1"/>
          <p:nvPr/>
        </p:nvSpPr>
        <p:spPr>
          <a:xfrm>
            <a:off x="6580230" y="2284774"/>
            <a:ext cx="5611770" cy="32608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10211" lvl="1">
              <a:lnSpc>
                <a:spcPct val="130000"/>
              </a:lnSpc>
              <a:buClr>
                <a:srgbClr val="191919"/>
              </a:buClr>
              <a:buSzPts val="3800"/>
            </a:pPr>
            <a:r>
              <a:rPr lang="en-US" sz="2000" b="0" i="0" u="none" strike="noStrike" cap="none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Eukaryotic organisms belonging to the Fungi Kingdom</a:t>
            </a:r>
            <a:endParaRPr lang="en-US" sz="2000" dirty="0">
              <a:latin typeface="+mj-lt"/>
            </a:endParaRPr>
          </a:p>
          <a:p>
            <a:pPr lvl="0">
              <a:lnSpc>
                <a:spcPct val="130000"/>
              </a:lnSpc>
            </a:pPr>
            <a:endParaRPr lang="en-US" sz="2000" b="0" i="0" u="none" strike="noStrike" cap="none" dirty="0">
              <a:solidFill>
                <a:srgbClr val="191919"/>
              </a:solidFill>
              <a:latin typeface="+mj-lt"/>
              <a:ea typeface="Arial"/>
              <a:cs typeface="Arial"/>
              <a:sym typeface="Arial"/>
            </a:endParaRPr>
          </a:p>
          <a:p>
            <a:pPr marL="410211" lvl="1">
              <a:lnSpc>
                <a:spcPct val="130000"/>
              </a:lnSpc>
              <a:buClr>
                <a:srgbClr val="191919"/>
              </a:buClr>
              <a:buSzPts val="3800"/>
            </a:pPr>
            <a:r>
              <a:rPr lang="en-US" sz="2000" b="0" i="0" u="none" strike="noStrike" cap="none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Cosmopolitan and mostly terrestrial</a:t>
            </a:r>
            <a:endParaRPr lang="en-US" sz="2000" dirty="0">
              <a:latin typeface="+mj-lt"/>
            </a:endParaRPr>
          </a:p>
          <a:p>
            <a:pPr lvl="0">
              <a:lnSpc>
                <a:spcPct val="130000"/>
              </a:lnSpc>
            </a:pPr>
            <a:endParaRPr lang="en-US" sz="2000" b="0" i="0" u="none" strike="noStrike" cap="none" dirty="0">
              <a:solidFill>
                <a:srgbClr val="191919"/>
              </a:solidFill>
              <a:latin typeface="+mj-lt"/>
              <a:ea typeface="Arial"/>
              <a:cs typeface="Arial"/>
              <a:sym typeface="Arial"/>
            </a:endParaRPr>
          </a:p>
          <a:p>
            <a:pPr marL="410211" lvl="1">
              <a:lnSpc>
                <a:spcPct val="130000"/>
              </a:lnSpc>
              <a:buClr>
                <a:srgbClr val="191919"/>
              </a:buClr>
              <a:buSzPts val="3800"/>
            </a:pPr>
            <a:r>
              <a:rPr lang="en-US" sz="2000" b="0" i="0" u="none" strike="noStrike" cap="none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More than 10,000 species are known to cause diseases in plants </a:t>
            </a:r>
            <a:endParaRPr lang="en-US" sz="2000" dirty="0">
              <a:latin typeface="+mj-lt"/>
            </a:endParaRPr>
          </a:p>
          <a:p>
            <a:pPr lvl="0">
              <a:lnSpc>
                <a:spcPct val="130000"/>
              </a:lnSpc>
            </a:pPr>
            <a:endParaRPr lang="en-US" sz="2000" b="0" i="0" u="none" strike="noStrike" cap="none" dirty="0">
              <a:solidFill>
                <a:srgbClr val="191919"/>
              </a:solidFill>
              <a:latin typeface="+mj-lt"/>
              <a:ea typeface="Arial"/>
              <a:cs typeface="Arial"/>
              <a:sym typeface="Arial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7A786A6-5A85-9247-8BF9-4B2F13DCBACE}"/>
              </a:ext>
            </a:extLst>
          </p:cNvPr>
          <p:cNvGrpSpPr/>
          <p:nvPr/>
        </p:nvGrpSpPr>
        <p:grpSpPr>
          <a:xfrm>
            <a:off x="6950812" y="156565"/>
            <a:ext cx="5241188" cy="1969799"/>
            <a:chOff x="6950812" y="156565"/>
            <a:chExt cx="5241188" cy="1969799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E22A4E5-6272-8D4B-9140-8B9B2DFDD71D}"/>
                </a:ext>
              </a:extLst>
            </p:cNvPr>
            <p:cNvGrpSpPr/>
            <p:nvPr/>
          </p:nvGrpSpPr>
          <p:grpSpPr>
            <a:xfrm>
              <a:off x="6950812" y="395107"/>
              <a:ext cx="4859946" cy="1731257"/>
              <a:chOff x="6683130" y="571148"/>
              <a:chExt cx="4859946" cy="1731257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73CA644-6D91-EA4A-97E3-64299D35C0A9}"/>
                  </a:ext>
                </a:extLst>
              </p:cNvPr>
              <p:cNvSpPr txBox="1"/>
              <p:nvPr/>
            </p:nvSpPr>
            <p:spPr>
              <a:xfrm>
                <a:off x="6683130" y="1428961"/>
                <a:ext cx="4859946" cy="873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lnSpc>
                    <a:spcPct val="140006"/>
                  </a:lnSpc>
                </a:pPr>
                <a:r>
                  <a:rPr lang="en-US" sz="4000" b="1" i="0" u="none" strike="noStrike" cap="none" dirty="0">
                    <a:solidFill>
                      <a:srgbClr val="191919"/>
                    </a:solidFill>
                    <a:latin typeface="+mj-lt"/>
                    <a:ea typeface="Open Sans ExtraBold"/>
                    <a:cs typeface="Open Sans ExtraBold"/>
                    <a:sym typeface="Open Sans ExtraBold"/>
                  </a:rPr>
                  <a:t>Fungi</a:t>
                </a:r>
                <a:endParaRPr lang="en-US" sz="4000" b="1" dirty="0">
                  <a:latin typeface="+mj-lt"/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8D2B040-C4E3-9B4F-B204-FBECE9A62FF9}"/>
                  </a:ext>
                </a:extLst>
              </p:cNvPr>
              <p:cNvSpPr txBox="1"/>
              <p:nvPr/>
            </p:nvSpPr>
            <p:spPr>
              <a:xfrm>
                <a:off x="6786260" y="571148"/>
                <a:ext cx="4572000" cy="4235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600" spc="3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From the Classroom to the Farm</a:t>
                </a:r>
                <a:endParaRPr lang="id-ID" sz="1600" spc="3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pic>
          <p:nvPicPr>
            <p:cNvPr id="11" name="Google Shape;89;p1">
              <a:extLst>
                <a:ext uri="{FF2B5EF4-FFF2-40B4-BE49-F238E27FC236}">
                  <a16:creationId xmlns:a16="http://schemas.microsoft.com/office/drawing/2014/main" id="{452D8085-B4BC-0245-836A-B059EA813665}"/>
                </a:ext>
              </a:extLst>
            </p:cNvPr>
            <p:cNvPicPr preferRelativeResize="0"/>
            <p:nvPr/>
          </p:nvPicPr>
          <p:blipFill>
            <a:blip r:embed="rId2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026223" y="156565"/>
              <a:ext cx="1165777" cy="88441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A8CC133-0F8E-FD48-A910-529B013086E0}"/>
                </a:ext>
              </a:extLst>
            </p:cNvPr>
            <p:cNvCxnSpPr>
              <a:cxnSpLocks/>
            </p:cNvCxnSpPr>
            <p:nvPr/>
          </p:nvCxnSpPr>
          <p:spPr>
            <a:xfrm>
              <a:off x="7015396" y="1188943"/>
              <a:ext cx="5036695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2" name="Google Shape;673;p56">
            <a:extLst>
              <a:ext uri="{FF2B5EF4-FFF2-40B4-BE49-F238E27FC236}">
                <a16:creationId xmlns:a16="http://schemas.microsoft.com/office/drawing/2014/main" id="{10195C01-E9D0-294B-937F-75B04D62D6FA}"/>
              </a:ext>
            </a:extLst>
          </p:cNvPr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6316"/>
          <a:stretch/>
        </p:blipFill>
        <p:spPr>
          <a:xfrm>
            <a:off x="0" y="0"/>
            <a:ext cx="646853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631325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215;p8">
            <a:extLst>
              <a:ext uri="{FF2B5EF4-FFF2-40B4-BE49-F238E27FC236}">
                <a16:creationId xmlns:a16="http://schemas.microsoft.com/office/drawing/2014/main" id="{048E9889-4D01-A44D-B1EC-B08138DDC76A}"/>
              </a:ext>
            </a:extLst>
          </p:cNvPr>
          <p:cNvSpPr txBox="1"/>
          <p:nvPr/>
        </p:nvSpPr>
        <p:spPr>
          <a:xfrm>
            <a:off x="9072923" y="6482236"/>
            <a:ext cx="4271700" cy="258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rgbClr val="191919"/>
                </a:solidFill>
                <a:latin typeface="+mj-lt"/>
                <a:ea typeface="Open Sans Light"/>
                <a:cs typeface="Open Sans Light"/>
                <a:sym typeface="Open Sans Light"/>
              </a:rPr>
              <a:t>Created in </a:t>
            </a:r>
            <a:r>
              <a:rPr lang="en-US" sz="1200" b="0" i="0" u="none" strike="noStrike" cap="none" dirty="0" err="1">
                <a:solidFill>
                  <a:srgbClr val="191919"/>
                </a:solidFill>
                <a:latin typeface="+mj-lt"/>
                <a:ea typeface="Open Sans Light"/>
                <a:cs typeface="Open Sans Light"/>
                <a:sym typeface="Open Sans Light"/>
              </a:rPr>
              <a:t>Biorender.com</a:t>
            </a:r>
            <a:endParaRPr sz="1200" dirty="0">
              <a:latin typeface="+mj-lt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AB2EB60-21E6-D947-8DDD-F9CC676BA134}"/>
              </a:ext>
            </a:extLst>
          </p:cNvPr>
          <p:cNvGrpSpPr/>
          <p:nvPr/>
        </p:nvGrpSpPr>
        <p:grpSpPr>
          <a:xfrm>
            <a:off x="6164765" y="186557"/>
            <a:ext cx="5726245" cy="939069"/>
            <a:chOff x="7330189" y="419727"/>
            <a:chExt cx="5726245" cy="939069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E96445B-0A5A-5148-9FFE-A879E33A86D6}"/>
                </a:ext>
              </a:extLst>
            </p:cNvPr>
            <p:cNvSpPr txBox="1"/>
            <p:nvPr/>
          </p:nvSpPr>
          <p:spPr>
            <a:xfrm>
              <a:off x="7825409" y="673383"/>
              <a:ext cx="4562851" cy="4235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600" spc="3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From the Classroom to the Farm</a:t>
              </a:r>
              <a:endParaRPr lang="id-ID" sz="1600" spc="300" dirty="0">
                <a:solidFill>
                  <a:schemeClr val="tx1">
                    <a:lumMod val="50000"/>
                    <a:lumOff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pic>
          <p:nvPicPr>
            <p:cNvPr id="18" name="Google Shape;89;p1">
              <a:extLst>
                <a:ext uri="{FF2B5EF4-FFF2-40B4-BE49-F238E27FC236}">
                  <a16:creationId xmlns:a16="http://schemas.microsoft.com/office/drawing/2014/main" id="{34223BE7-2C1E-A448-A3BB-0031F163BFAD}"/>
                </a:ext>
              </a:extLst>
            </p:cNvPr>
            <p:cNvPicPr preferRelativeResize="0"/>
            <p:nvPr/>
          </p:nvPicPr>
          <p:blipFill>
            <a:blip r:embed="rId2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845684" y="419727"/>
              <a:ext cx="1165777" cy="88441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D1572B0D-3408-BD4C-B415-BD303A9B8A37}"/>
                </a:ext>
              </a:extLst>
            </p:cNvPr>
            <p:cNvCxnSpPr>
              <a:cxnSpLocks/>
            </p:cNvCxnSpPr>
            <p:nvPr/>
          </p:nvCxnSpPr>
          <p:spPr>
            <a:xfrm>
              <a:off x="7330189" y="1358796"/>
              <a:ext cx="5726245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2" name="Google Shape;682;p57">
            <a:extLst>
              <a:ext uri="{FF2B5EF4-FFF2-40B4-BE49-F238E27FC236}">
                <a16:creationId xmlns:a16="http://schemas.microsoft.com/office/drawing/2014/main" id="{7049A936-BA53-1142-AF95-332CF1B64141}"/>
              </a:ext>
            </a:extLst>
          </p:cNvPr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57816" y="2139430"/>
            <a:ext cx="4507319" cy="41337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683;p57">
            <a:extLst>
              <a:ext uri="{FF2B5EF4-FFF2-40B4-BE49-F238E27FC236}">
                <a16:creationId xmlns:a16="http://schemas.microsoft.com/office/drawing/2014/main" id="{FF981DE9-C295-DE4C-9935-25A6BE1AF0B4}"/>
              </a:ext>
            </a:extLst>
          </p:cNvPr>
          <p:cNvPicPr preferRelativeResize="0"/>
          <p:nvPr/>
        </p:nvPicPr>
        <p:blipFill rotWithShape="1"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54514" y="2352081"/>
            <a:ext cx="4091234" cy="3942394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AC20ABA-E182-1A44-8030-804CA51F8324}"/>
              </a:ext>
            </a:extLst>
          </p:cNvPr>
          <p:cNvSpPr txBox="1"/>
          <p:nvPr/>
        </p:nvSpPr>
        <p:spPr>
          <a:xfrm>
            <a:off x="719346" y="419800"/>
            <a:ext cx="4859946" cy="87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140006"/>
              </a:lnSpc>
            </a:pPr>
            <a:r>
              <a:rPr lang="en-US" sz="4000" b="1" i="0" u="none" strike="noStrike" cap="none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Morphology</a:t>
            </a:r>
            <a:endParaRPr lang="en-US" sz="40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6323106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215;p8">
            <a:extLst>
              <a:ext uri="{FF2B5EF4-FFF2-40B4-BE49-F238E27FC236}">
                <a16:creationId xmlns:a16="http://schemas.microsoft.com/office/drawing/2014/main" id="{048E9889-4D01-A44D-B1EC-B08138DDC76A}"/>
              </a:ext>
            </a:extLst>
          </p:cNvPr>
          <p:cNvSpPr txBox="1"/>
          <p:nvPr/>
        </p:nvSpPr>
        <p:spPr>
          <a:xfrm>
            <a:off x="9072923" y="6482236"/>
            <a:ext cx="4271700" cy="258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rgbClr val="191919"/>
                </a:solidFill>
                <a:latin typeface="+mj-lt"/>
                <a:ea typeface="Open Sans Light"/>
                <a:cs typeface="Open Sans Light"/>
                <a:sym typeface="Open Sans Light"/>
              </a:rPr>
              <a:t>Created in </a:t>
            </a:r>
            <a:r>
              <a:rPr lang="en-US" sz="1200" b="0" i="0" u="none" strike="noStrike" cap="none" dirty="0" err="1">
                <a:solidFill>
                  <a:srgbClr val="191919"/>
                </a:solidFill>
                <a:latin typeface="+mj-lt"/>
                <a:ea typeface="Open Sans Light"/>
                <a:cs typeface="Open Sans Light"/>
                <a:sym typeface="Open Sans Light"/>
              </a:rPr>
              <a:t>Biorender.com</a:t>
            </a:r>
            <a:endParaRPr sz="1200" dirty="0">
              <a:latin typeface="+mj-lt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AB2EB60-21E6-D947-8DDD-F9CC676BA134}"/>
              </a:ext>
            </a:extLst>
          </p:cNvPr>
          <p:cNvGrpSpPr/>
          <p:nvPr/>
        </p:nvGrpSpPr>
        <p:grpSpPr>
          <a:xfrm>
            <a:off x="6164765" y="186557"/>
            <a:ext cx="5726245" cy="939069"/>
            <a:chOff x="7330189" y="419727"/>
            <a:chExt cx="5726245" cy="939069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E96445B-0A5A-5148-9FFE-A879E33A86D6}"/>
                </a:ext>
              </a:extLst>
            </p:cNvPr>
            <p:cNvSpPr txBox="1"/>
            <p:nvPr/>
          </p:nvSpPr>
          <p:spPr>
            <a:xfrm>
              <a:off x="7825409" y="673383"/>
              <a:ext cx="4562851" cy="4235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600" spc="3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From the Classroom to the Farm</a:t>
              </a:r>
              <a:endParaRPr lang="id-ID" sz="1600" spc="300" dirty="0">
                <a:solidFill>
                  <a:schemeClr val="tx1">
                    <a:lumMod val="50000"/>
                    <a:lumOff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pic>
          <p:nvPicPr>
            <p:cNvPr id="18" name="Google Shape;89;p1">
              <a:extLst>
                <a:ext uri="{FF2B5EF4-FFF2-40B4-BE49-F238E27FC236}">
                  <a16:creationId xmlns:a16="http://schemas.microsoft.com/office/drawing/2014/main" id="{34223BE7-2C1E-A448-A3BB-0031F163BFAD}"/>
                </a:ext>
              </a:extLst>
            </p:cNvPr>
            <p:cNvPicPr preferRelativeResize="0"/>
            <p:nvPr/>
          </p:nvPicPr>
          <p:blipFill>
            <a:blip r:embed="rId2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845684" y="419727"/>
              <a:ext cx="1165777" cy="88441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D1572B0D-3408-BD4C-B415-BD303A9B8A37}"/>
                </a:ext>
              </a:extLst>
            </p:cNvPr>
            <p:cNvCxnSpPr>
              <a:cxnSpLocks/>
            </p:cNvCxnSpPr>
            <p:nvPr/>
          </p:nvCxnSpPr>
          <p:spPr>
            <a:xfrm>
              <a:off x="7330189" y="1358796"/>
              <a:ext cx="5726245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FAC20ABA-E182-1A44-8030-804CA51F8324}"/>
              </a:ext>
            </a:extLst>
          </p:cNvPr>
          <p:cNvSpPr txBox="1"/>
          <p:nvPr/>
        </p:nvSpPr>
        <p:spPr>
          <a:xfrm>
            <a:off x="719346" y="419800"/>
            <a:ext cx="4859946" cy="87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140006"/>
              </a:lnSpc>
            </a:pPr>
            <a:r>
              <a:rPr lang="en-US" sz="4000" b="1" i="0" u="none" strike="noStrike" cap="none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Reproduction</a:t>
            </a:r>
            <a:endParaRPr lang="en-US" sz="4000" b="1" dirty="0">
              <a:latin typeface="+mj-lt"/>
            </a:endParaRPr>
          </a:p>
        </p:txBody>
      </p:sp>
      <p:pic>
        <p:nvPicPr>
          <p:cNvPr id="10" name="Google Shape;691;p58">
            <a:extLst>
              <a:ext uri="{FF2B5EF4-FFF2-40B4-BE49-F238E27FC236}">
                <a16:creationId xmlns:a16="http://schemas.microsoft.com/office/drawing/2014/main" id="{B3A7D3A6-81E4-F343-904C-EE8AA4192692}"/>
              </a:ext>
            </a:extLst>
          </p:cNvPr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0026" y="1573619"/>
            <a:ext cx="8818616" cy="493350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1875415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F61BACA-7F29-7C44-B55D-4FEF0B5C9391}"/>
              </a:ext>
            </a:extLst>
          </p:cNvPr>
          <p:cNvSpPr txBox="1"/>
          <p:nvPr/>
        </p:nvSpPr>
        <p:spPr>
          <a:xfrm>
            <a:off x="510363" y="2843574"/>
            <a:ext cx="11220565" cy="3414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10211" lvl="1">
              <a:lnSpc>
                <a:spcPct val="130000"/>
              </a:lnSpc>
              <a:buClr>
                <a:srgbClr val="191919"/>
              </a:buClr>
              <a:buSzPts val="3800"/>
            </a:pPr>
            <a:r>
              <a:rPr lang="en-US" sz="2400" dirty="0">
                <a:latin typeface="+mj-lt"/>
              </a:rPr>
              <a:t>Survival depends on the environmental conditions such as temperature or moisture </a:t>
            </a:r>
          </a:p>
          <a:p>
            <a:pPr marL="410211" lvl="1">
              <a:lnSpc>
                <a:spcPct val="130000"/>
              </a:lnSpc>
              <a:buClr>
                <a:srgbClr val="191919"/>
              </a:buClr>
              <a:buSzPts val="3800"/>
            </a:pPr>
            <a:endParaRPr lang="en-US" sz="2400" dirty="0">
              <a:latin typeface="+mj-lt"/>
            </a:endParaRPr>
          </a:p>
          <a:p>
            <a:pPr marL="410211" lvl="1">
              <a:lnSpc>
                <a:spcPct val="130000"/>
              </a:lnSpc>
              <a:buClr>
                <a:srgbClr val="191919"/>
              </a:buClr>
              <a:buSzPts val="3800"/>
            </a:pPr>
            <a:r>
              <a:rPr lang="en-US" sz="2400" dirty="0">
                <a:latin typeface="+mj-lt"/>
              </a:rPr>
              <a:t>Dissemination is primarily passive using external agents such as water, air, and movement of contaminated equipment</a:t>
            </a:r>
          </a:p>
          <a:p>
            <a:pPr marL="410211" lvl="1">
              <a:lnSpc>
                <a:spcPct val="130000"/>
              </a:lnSpc>
              <a:buClr>
                <a:srgbClr val="191919"/>
              </a:buClr>
              <a:buSzPts val="3800"/>
            </a:pPr>
            <a:endParaRPr lang="en-US" sz="2400" dirty="0">
              <a:latin typeface="+mj-lt"/>
            </a:endParaRPr>
          </a:p>
          <a:p>
            <a:pPr marL="410211" lvl="1">
              <a:lnSpc>
                <a:spcPct val="130000"/>
              </a:lnSpc>
              <a:buClr>
                <a:srgbClr val="191919"/>
              </a:buClr>
              <a:buSzPts val="3800"/>
            </a:pPr>
            <a:r>
              <a:rPr lang="en-US" sz="2400" dirty="0">
                <a:latin typeface="+mj-lt"/>
              </a:rPr>
              <a:t>Identification is based on the combination of morphological characteristics (spore shape, size, etc.) and molecular testing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7A786A6-5A85-9247-8BF9-4B2F13DCBACE}"/>
              </a:ext>
            </a:extLst>
          </p:cNvPr>
          <p:cNvGrpSpPr/>
          <p:nvPr/>
        </p:nvGrpSpPr>
        <p:grpSpPr>
          <a:xfrm>
            <a:off x="0" y="359765"/>
            <a:ext cx="12192000" cy="2118508"/>
            <a:chOff x="0" y="359765"/>
            <a:chExt cx="12192000" cy="2118508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E22A4E5-6272-8D4B-9140-8B9B2DFDD71D}"/>
                </a:ext>
              </a:extLst>
            </p:cNvPr>
            <p:cNvGrpSpPr/>
            <p:nvPr/>
          </p:nvGrpSpPr>
          <p:grpSpPr>
            <a:xfrm>
              <a:off x="2275367" y="598307"/>
              <a:ext cx="9350575" cy="1879966"/>
              <a:chOff x="2007685" y="774348"/>
              <a:chExt cx="9350575" cy="1879966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73CA644-6D91-EA4A-97E3-64299D35C0A9}"/>
                  </a:ext>
                </a:extLst>
              </p:cNvPr>
              <p:cNvSpPr txBox="1"/>
              <p:nvPr/>
            </p:nvSpPr>
            <p:spPr>
              <a:xfrm>
                <a:off x="2007685" y="1780229"/>
                <a:ext cx="7258493" cy="8740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lnSpc>
                    <a:spcPct val="140006"/>
                  </a:lnSpc>
                </a:pPr>
                <a:r>
                  <a:rPr lang="en-US" sz="4000" b="1" i="0" u="none" strike="noStrike" cap="none" dirty="0">
                    <a:solidFill>
                      <a:srgbClr val="191919"/>
                    </a:solidFill>
                    <a:latin typeface="+mj-lt"/>
                    <a:ea typeface="Arial"/>
                    <a:cs typeface="Arial"/>
                    <a:sym typeface="Arial"/>
                  </a:rPr>
                  <a:t>Survival, Dissemination, </a:t>
                </a:r>
                <a:r>
                  <a:rPr lang="en-US" sz="4000" b="1" dirty="0">
                    <a:solidFill>
                      <a:srgbClr val="191919"/>
                    </a:solidFill>
                    <a:latin typeface="+mj-lt"/>
                    <a:ea typeface="Arial"/>
                    <a:cs typeface="Arial"/>
                    <a:sym typeface="Arial"/>
                  </a:rPr>
                  <a:t>&amp;</a:t>
                </a:r>
                <a:r>
                  <a:rPr lang="en-US" sz="4000" b="1" i="0" u="none" strike="noStrike" cap="none" dirty="0">
                    <a:solidFill>
                      <a:srgbClr val="191919"/>
                    </a:solidFill>
                    <a:latin typeface="+mj-lt"/>
                    <a:ea typeface="Arial"/>
                    <a:cs typeface="Arial"/>
                    <a:sym typeface="Arial"/>
                  </a:rPr>
                  <a:t> ID</a:t>
                </a:r>
                <a:endParaRPr lang="en-US" sz="4000" b="1" dirty="0">
                  <a:latin typeface="+mj-lt"/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8D2B040-C4E3-9B4F-B204-FBECE9A62FF9}"/>
                  </a:ext>
                </a:extLst>
              </p:cNvPr>
              <p:cNvSpPr txBox="1"/>
              <p:nvPr/>
            </p:nvSpPr>
            <p:spPr>
              <a:xfrm>
                <a:off x="6786260" y="774348"/>
                <a:ext cx="4572000" cy="4235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600" spc="3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From the Classroom to the Farm</a:t>
                </a:r>
                <a:endParaRPr lang="id-ID" sz="1600" spc="3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pic>
          <p:nvPicPr>
            <p:cNvPr id="11" name="Google Shape;89;p1">
              <a:extLst>
                <a:ext uri="{FF2B5EF4-FFF2-40B4-BE49-F238E27FC236}">
                  <a16:creationId xmlns:a16="http://schemas.microsoft.com/office/drawing/2014/main" id="{452D8085-B4BC-0245-836A-B059EA813665}"/>
                </a:ext>
              </a:extLst>
            </p:cNvPr>
            <p:cNvPicPr preferRelativeResize="0"/>
            <p:nvPr/>
          </p:nvPicPr>
          <p:blipFill>
            <a:blip r:embed="rId2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026223" y="359765"/>
              <a:ext cx="1165777" cy="88441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A8CC133-0F8E-FD48-A910-529B013086E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409076"/>
              <a:ext cx="1219200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863582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F61BACA-7F29-7C44-B55D-4FEF0B5C9391}"/>
              </a:ext>
            </a:extLst>
          </p:cNvPr>
          <p:cNvSpPr txBox="1"/>
          <p:nvPr/>
        </p:nvSpPr>
        <p:spPr>
          <a:xfrm>
            <a:off x="6580230" y="2461238"/>
            <a:ext cx="5611770" cy="32608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10211" lvl="1">
              <a:lnSpc>
                <a:spcPct val="130000"/>
              </a:lnSpc>
              <a:buClr>
                <a:srgbClr val="191919"/>
              </a:buClr>
              <a:buSzPts val="3800"/>
            </a:pPr>
            <a:r>
              <a:rPr lang="en-US" sz="2000" b="0" i="0" u="none" strike="noStrike" cap="none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Organisms that </a:t>
            </a:r>
            <a:r>
              <a:rPr lang="en-US" sz="2000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do not </a:t>
            </a:r>
            <a:r>
              <a:rPr lang="en-US" sz="2000" b="0" i="0" u="none" strike="noStrike" cap="none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belong to the Fungi Kingdom but share common characteristics </a:t>
            </a:r>
          </a:p>
          <a:p>
            <a:pPr marL="410211" lvl="1">
              <a:lnSpc>
                <a:spcPct val="130000"/>
              </a:lnSpc>
              <a:buClr>
                <a:srgbClr val="191919"/>
              </a:buClr>
              <a:buSzPts val="3800"/>
            </a:pPr>
            <a:endParaRPr lang="en-US" sz="2000" dirty="0">
              <a:solidFill>
                <a:srgbClr val="191919"/>
              </a:solidFill>
              <a:latin typeface="+mj-lt"/>
              <a:cs typeface="Arial"/>
              <a:sym typeface="Arial"/>
            </a:endParaRPr>
          </a:p>
          <a:p>
            <a:pPr marL="410211" lvl="1">
              <a:lnSpc>
                <a:spcPct val="130000"/>
              </a:lnSpc>
              <a:buClr>
                <a:srgbClr val="191919"/>
              </a:buClr>
              <a:buSzPts val="3800"/>
            </a:pPr>
            <a:r>
              <a:rPr lang="en-US" sz="2000" dirty="0">
                <a:solidFill>
                  <a:srgbClr val="191919"/>
                </a:solidFill>
                <a:latin typeface="+mj-lt"/>
                <a:cs typeface="Arial"/>
                <a:sym typeface="Arial"/>
              </a:rPr>
              <a:t>They are often misclassified as fungi</a:t>
            </a:r>
          </a:p>
          <a:p>
            <a:pPr marL="410211" lvl="1">
              <a:lnSpc>
                <a:spcPct val="130000"/>
              </a:lnSpc>
              <a:buClr>
                <a:srgbClr val="191919"/>
              </a:buClr>
              <a:buSzPts val="3800"/>
            </a:pPr>
            <a:endParaRPr lang="en-US" sz="2000" dirty="0">
              <a:solidFill>
                <a:srgbClr val="191919"/>
              </a:solidFill>
              <a:latin typeface="+mj-lt"/>
              <a:cs typeface="Arial"/>
              <a:sym typeface="Arial"/>
            </a:endParaRPr>
          </a:p>
          <a:p>
            <a:pPr marL="410211" lvl="1">
              <a:lnSpc>
                <a:spcPct val="130000"/>
              </a:lnSpc>
              <a:buClr>
                <a:srgbClr val="191919"/>
              </a:buClr>
              <a:buSzPts val="3800"/>
            </a:pPr>
            <a:r>
              <a:rPr lang="en-US" sz="2000" dirty="0">
                <a:solidFill>
                  <a:srgbClr val="191919"/>
                </a:solidFill>
                <a:latin typeface="+mj-lt"/>
                <a:cs typeface="Arial"/>
                <a:sym typeface="Arial"/>
              </a:rPr>
              <a:t>Include slime molds, water molds, etc. </a:t>
            </a:r>
            <a:endParaRPr lang="en-US" sz="2000" dirty="0">
              <a:latin typeface="+mj-lt"/>
            </a:endParaRPr>
          </a:p>
          <a:p>
            <a:pPr lvl="0">
              <a:lnSpc>
                <a:spcPct val="130000"/>
              </a:lnSpc>
            </a:pPr>
            <a:endParaRPr lang="en-US" sz="2000" b="0" i="0" u="none" strike="noStrike" cap="none" dirty="0">
              <a:solidFill>
                <a:srgbClr val="191919"/>
              </a:solidFill>
              <a:latin typeface="+mj-lt"/>
              <a:ea typeface="Arial"/>
              <a:cs typeface="Arial"/>
              <a:sym typeface="Arial"/>
            </a:endParaRPr>
          </a:p>
          <a:p>
            <a:pPr lvl="0">
              <a:lnSpc>
                <a:spcPct val="130000"/>
              </a:lnSpc>
            </a:pPr>
            <a:endParaRPr lang="en-US" sz="2000" b="0" i="0" u="none" strike="noStrike" cap="none" dirty="0">
              <a:solidFill>
                <a:srgbClr val="191919"/>
              </a:solidFill>
              <a:latin typeface="+mj-lt"/>
              <a:ea typeface="Arial"/>
              <a:cs typeface="Arial"/>
              <a:sym typeface="Arial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7A786A6-5A85-9247-8BF9-4B2F13DCBACE}"/>
              </a:ext>
            </a:extLst>
          </p:cNvPr>
          <p:cNvGrpSpPr/>
          <p:nvPr/>
        </p:nvGrpSpPr>
        <p:grpSpPr>
          <a:xfrm>
            <a:off x="6950812" y="156565"/>
            <a:ext cx="5241188" cy="1924274"/>
            <a:chOff x="6950812" y="156565"/>
            <a:chExt cx="5241188" cy="1924274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E22A4E5-6272-8D4B-9140-8B9B2DFDD71D}"/>
                </a:ext>
              </a:extLst>
            </p:cNvPr>
            <p:cNvGrpSpPr/>
            <p:nvPr/>
          </p:nvGrpSpPr>
          <p:grpSpPr>
            <a:xfrm>
              <a:off x="6950812" y="395107"/>
              <a:ext cx="4859946" cy="1685732"/>
              <a:chOff x="6683130" y="571148"/>
              <a:chExt cx="4859946" cy="1685732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73CA644-6D91-EA4A-97E3-64299D35C0A9}"/>
                  </a:ext>
                </a:extLst>
              </p:cNvPr>
              <p:cNvSpPr txBox="1"/>
              <p:nvPr/>
            </p:nvSpPr>
            <p:spPr>
              <a:xfrm>
                <a:off x="6683130" y="1428961"/>
                <a:ext cx="4859946" cy="8279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lnSpc>
                    <a:spcPct val="130005"/>
                  </a:lnSpc>
                </a:pPr>
                <a:r>
                  <a:rPr lang="en-US" sz="4000" b="1" i="0" u="none" strike="noStrike" cap="none" dirty="0">
                    <a:solidFill>
                      <a:srgbClr val="191919"/>
                    </a:solidFill>
                    <a:latin typeface="+mj-lt"/>
                    <a:ea typeface="Arial"/>
                    <a:cs typeface="Arial"/>
                    <a:sym typeface="Arial"/>
                  </a:rPr>
                  <a:t>Fungi-like organisms</a:t>
                </a:r>
                <a:endParaRPr lang="en-US" sz="4000" b="1" dirty="0">
                  <a:latin typeface="+mj-lt"/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8D2B040-C4E3-9B4F-B204-FBECE9A62FF9}"/>
                  </a:ext>
                </a:extLst>
              </p:cNvPr>
              <p:cNvSpPr txBox="1"/>
              <p:nvPr/>
            </p:nvSpPr>
            <p:spPr>
              <a:xfrm>
                <a:off x="6786260" y="571148"/>
                <a:ext cx="4572000" cy="4235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600" spc="3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From the Classroom to the Farm</a:t>
                </a:r>
                <a:endParaRPr lang="id-ID" sz="1600" spc="3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pic>
          <p:nvPicPr>
            <p:cNvPr id="11" name="Google Shape;89;p1">
              <a:extLst>
                <a:ext uri="{FF2B5EF4-FFF2-40B4-BE49-F238E27FC236}">
                  <a16:creationId xmlns:a16="http://schemas.microsoft.com/office/drawing/2014/main" id="{452D8085-B4BC-0245-836A-B059EA813665}"/>
                </a:ext>
              </a:extLst>
            </p:cNvPr>
            <p:cNvPicPr preferRelativeResize="0"/>
            <p:nvPr/>
          </p:nvPicPr>
          <p:blipFill>
            <a:blip r:embed="rId2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026223" y="156565"/>
              <a:ext cx="1165777" cy="88441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A8CC133-0F8E-FD48-A910-529B013086E0}"/>
                </a:ext>
              </a:extLst>
            </p:cNvPr>
            <p:cNvCxnSpPr>
              <a:cxnSpLocks/>
            </p:cNvCxnSpPr>
            <p:nvPr/>
          </p:nvCxnSpPr>
          <p:spPr>
            <a:xfrm>
              <a:off x="7015396" y="1188943"/>
              <a:ext cx="5036695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026" name="Picture 2" descr="Watch Mycologist Explains How a Slime Mold Can Solve Mazes | Currents |  WIRED">
            <a:extLst>
              <a:ext uri="{FF2B5EF4-FFF2-40B4-BE49-F238E27FC236}">
                <a16:creationId xmlns:a16="http://schemas.microsoft.com/office/drawing/2014/main" id="{8691CE31-8A65-364B-B165-9C9942AF3C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" y="-1"/>
            <a:ext cx="6481011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583768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F61BACA-7F29-7C44-B55D-4FEF0B5C9391}"/>
              </a:ext>
            </a:extLst>
          </p:cNvPr>
          <p:cNvSpPr txBox="1"/>
          <p:nvPr/>
        </p:nvSpPr>
        <p:spPr>
          <a:xfrm>
            <a:off x="5961718" y="2765146"/>
            <a:ext cx="5877356" cy="36610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9576" lvl="1">
              <a:lnSpc>
                <a:spcPct val="130000"/>
              </a:lnSpc>
              <a:buClr>
                <a:srgbClr val="191919"/>
              </a:buClr>
              <a:buSzPts val="3000"/>
            </a:pPr>
            <a:r>
              <a:rPr lang="en-US" sz="2000" b="0" i="0" u="none" strike="noStrike" cap="none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Fungi-like eukaryotes</a:t>
            </a:r>
            <a:endParaRPr lang="en-US" sz="2000" dirty="0">
              <a:latin typeface="+mj-lt"/>
            </a:endParaRPr>
          </a:p>
          <a:p>
            <a:pPr lvl="0">
              <a:lnSpc>
                <a:spcPct val="130000"/>
              </a:lnSpc>
            </a:pPr>
            <a:endParaRPr lang="en-US" sz="2000" b="0" i="0" u="none" strike="noStrike" cap="none" dirty="0">
              <a:solidFill>
                <a:srgbClr val="191919"/>
              </a:solidFill>
              <a:latin typeface="+mj-lt"/>
              <a:ea typeface="Arial"/>
              <a:cs typeface="Arial"/>
              <a:sym typeface="Arial"/>
            </a:endParaRPr>
          </a:p>
          <a:p>
            <a:pPr marL="409576" lvl="1">
              <a:lnSpc>
                <a:spcPct val="130000"/>
              </a:lnSpc>
              <a:buClr>
                <a:srgbClr val="191919"/>
              </a:buClr>
              <a:buSzPts val="3000"/>
            </a:pPr>
            <a:r>
              <a:rPr lang="en-US" sz="2000" b="0" i="0" u="none" strike="noStrike" cap="none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Mycelium composed of cellulose</a:t>
            </a:r>
            <a:endParaRPr lang="en-US" sz="2000" dirty="0">
              <a:latin typeface="+mj-lt"/>
            </a:endParaRPr>
          </a:p>
          <a:p>
            <a:pPr lvl="0">
              <a:lnSpc>
                <a:spcPct val="130000"/>
              </a:lnSpc>
            </a:pPr>
            <a:endParaRPr lang="en-US" sz="2000" b="0" i="0" u="none" strike="noStrike" cap="none" dirty="0">
              <a:solidFill>
                <a:srgbClr val="191919"/>
              </a:solidFill>
              <a:latin typeface="+mj-lt"/>
              <a:ea typeface="Arial"/>
              <a:cs typeface="Arial"/>
              <a:sym typeface="Arial"/>
            </a:endParaRPr>
          </a:p>
          <a:p>
            <a:pPr marL="409576" lvl="1">
              <a:lnSpc>
                <a:spcPct val="130000"/>
              </a:lnSpc>
              <a:buClr>
                <a:srgbClr val="191919"/>
              </a:buClr>
              <a:buSzPts val="3000"/>
            </a:pPr>
            <a:r>
              <a:rPr lang="en-US" sz="2000" b="0" i="0" u="none" strike="noStrike" cap="none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Reproduce sexually and asexually </a:t>
            </a:r>
            <a:endParaRPr lang="en-US" sz="2000" dirty="0">
              <a:latin typeface="+mj-lt"/>
            </a:endParaRPr>
          </a:p>
          <a:p>
            <a:pPr lvl="0">
              <a:lnSpc>
                <a:spcPct val="130000"/>
              </a:lnSpc>
            </a:pPr>
            <a:endParaRPr lang="en-US" sz="2000" b="0" i="0" u="none" strike="noStrike" cap="none" dirty="0">
              <a:solidFill>
                <a:srgbClr val="191919"/>
              </a:solidFill>
              <a:latin typeface="+mj-lt"/>
              <a:ea typeface="Arial"/>
              <a:cs typeface="Arial"/>
              <a:sym typeface="Arial"/>
            </a:endParaRPr>
          </a:p>
          <a:p>
            <a:pPr marL="409576" lvl="1">
              <a:lnSpc>
                <a:spcPct val="130000"/>
              </a:lnSpc>
              <a:buClr>
                <a:srgbClr val="191919"/>
              </a:buClr>
              <a:buSzPts val="3000"/>
            </a:pPr>
            <a:r>
              <a:rPr lang="en-US" sz="2000" b="0" i="0" u="none" strike="noStrike" cap="none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Produce zoospores and oospores</a:t>
            </a:r>
            <a:endParaRPr lang="en-US" sz="2000" dirty="0">
              <a:latin typeface="+mj-lt"/>
            </a:endParaRPr>
          </a:p>
          <a:p>
            <a:pPr lvl="0">
              <a:lnSpc>
                <a:spcPct val="130000"/>
              </a:lnSpc>
            </a:pPr>
            <a:endParaRPr lang="en-US" sz="2000" b="0" i="0" u="none" strike="noStrike" cap="none" dirty="0">
              <a:solidFill>
                <a:srgbClr val="191919"/>
              </a:solidFill>
              <a:latin typeface="+mj-lt"/>
              <a:ea typeface="Arial"/>
              <a:cs typeface="Arial"/>
              <a:sym typeface="Arial"/>
            </a:endParaRPr>
          </a:p>
          <a:p>
            <a:pPr marL="409576" lvl="1">
              <a:lnSpc>
                <a:spcPct val="130000"/>
              </a:lnSpc>
              <a:buClr>
                <a:srgbClr val="191919"/>
              </a:buClr>
              <a:buSzPts val="3000"/>
            </a:pPr>
            <a:r>
              <a:rPr lang="en-US" sz="2000" b="0" i="0" u="none" strike="noStrike" cap="none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Worst plant pathogens: </a:t>
            </a:r>
            <a:r>
              <a:rPr lang="en-US" sz="2000" b="0" i="1" u="none" strike="noStrike" cap="none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Pythium</a:t>
            </a:r>
            <a:r>
              <a:rPr lang="en-US" sz="2000" b="0" i="0" u="none" strike="noStrike" cap="none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and </a:t>
            </a:r>
            <a:r>
              <a:rPr lang="en-US" sz="2000" b="0" i="1" u="none" strike="noStrike" cap="none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Phytophthora</a:t>
            </a:r>
            <a:endParaRPr lang="en-US" sz="2000" i="1" dirty="0">
              <a:latin typeface="+mj-lt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7A786A6-5A85-9247-8BF9-4B2F13DCBACE}"/>
              </a:ext>
            </a:extLst>
          </p:cNvPr>
          <p:cNvGrpSpPr/>
          <p:nvPr/>
        </p:nvGrpSpPr>
        <p:grpSpPr>
          <a:xfrm>
            <a:off x="0" y="359765"/>
            <a:ext cx="12192000" cy="2003666"/>
            <a:chOff x="0" y="359765"/>
            <a:chExt cx="12192000" cy="2003666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E22A4E5-6272-8D4B-9140-8B9B2DFDD71D}"/>
                </a:ext>
              </a:extLst>
            </p:cNvPr>
            <p:cNvGrpSpPr/>
            <p:nvPr/>
          </p:nvGrpSpPr>
          <p:grpSpPr>
            <a:xfrm>
              <a:off x="6442813" y="598307"/>
              <a:ext cx="5183129" cy="1765124"/>
              <a:chOff x="6175131" y="774348"/>
              <a:chExt cx="5183129" cy="1765124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73CA644-6D91-EA4A-97E3-64299D35C0A9}"/>
                  </a:ext>
                </a:extLst>
              </p:cNvPr>
              <p:cNvSpPr txBox="1"/>
              <p:nvPr/>
            </p:nvSpPr>
            <p:spPr>
              <a:xfrm>
                <a:off x="6175131" y="1666028"/>
                <a:ext cx="4859946" cy="873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lnSpc>
                    <a:spcPct val="140000"/>
                  </a:lnSpc>
                </a:pPr>
                <a:r>
                  <a:rPr lang="en-US" sz="4000" b="1" i="0" u="none" strike="noStrike" cap="none" dirty="0">
                    <a:solidFill>
                      <a:srgbClr val="191919"/>
                    </a:solidFill>
                    <a:latin typeface="+mj-lt"/>
                    <a:ea typeface="Open Sans"/>
                    <a:cs typeface="Open Sans"/>
                    <a:sym typeface="Open Sans"/>
                  </a:rPr>
                  <a:t>Oomycetes</a:t>
                </a:r>
                <a:endParaRPr lang="en-US" sz="4000" b="1" dirty="0">
                  <a:latin typeface="+mj-lt"/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8D2B040-C4E3-9B4F-B204-FBECE9A62FF9}"/>
                  </a:ext>
                </a:extLst>
              </p:cNvPr>
              <p:cNvSpPr txBox="1"/>
              <p:nvPr/>
            </p:nvSpPr>
            <p:spPr>
              <a:xfrm>
                <a:off x="6786260" y="774348"/>
                <a:ext cx="4572000" cy="4235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600" spc="3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From the Classroom to the Farm</a:t>
                </a:r>
                <a:endParaRPr lang="id-ID" sz="1600" spc="3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pic>
          <p:nvPicPr>
            <p:cNvPr id="11" name="Google Shape;89;p1">
              <a:extLst>
                <a:ext uri="{FF2B5EF4-FFF2-40B4-BE49-F238E27FC236}">
                  <a16:creationId xmlns:a16="http://schemas.microsoft.com/office/drawing/2014/main" id="{452D8085-B4BC-0245-836A-B059EA813665}"/>
                </a:ext>
              </a:extLst>
            </p:cNvPr>
            <p:cNvPicPr preferRelativeResize="0"/>
            <p:nvPr/>
          </p:nvPicPr>
          <p:blipFill>
            <a:blip r:embed="rId2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026223" y="359765"/>
              <a:ext cx="1165777" cy="88441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A8CC133-0F8E-FD48-A910-529B013086E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409076"/>
              <a:ext cx="1219200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6F58421-7A91-EF48-BD84-A15D0C079277}"/>
              </a:ext>
            </a:extLst>
          </p:cNvPr>
          <p:cNvCxnSpPr/>
          <p:nvPr/>
        </p:nvCxnSpPr>
        <p:spPr>
          <a:xfrm>
            <a:off x="5757333" y="1422400"/>
            <a:ext cx="0" cy="5435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7115DB9-A779-514A-A613-2C4A77DB77DB}"/>
              </a:ext>
            </a:extLst>
          </p:cNvPr>
          <p:cNvSpPr txBox="1"/>
          <p:nvPr/>
        </p:nvSpPr>
        <p:spPr>
          <a:xfrm>
            <a:off x="431480" y="1489987"/>
            <a:ext cx="4859946" cy="873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140000"/>
              </a:lnSpc>
            </a:pPr>
            <a:r>
              <a:rPr lang="en-US" sz="4000" b="1" i="0" u="none" strike="noStrike" cap="none" dirty="0">
                <a:solidFill>
                  <a:srgbClr val="191919"/>
                </a:solidFill>
                <a:latin typeface="+mj-lt"/>
                <a:ea typeface="Open Sans"/>
                <a:cs typeface="Open Sans"/>
                <a:sym typeface="Open Sans"/>
              </a:rPr>
              <a:t>Myxomycetes</a:t>
            </a:r>
            <a:endParaRPr lang="en-US" sz="4000" b="1" dirty="0"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56658F1-2499-6048-AC05-B6F9DD9090EF}"/>
              </a:ext>
            </a:extLst>
          </p:cNvPr>
          <p:cNvSpPr txBox="1"/>
          <p:nvPr/>
        </p:nvSpPr>
        <p:spPr>
          <a:xfrm>
            <a:off x="0" y="2521841"/>
            <a:ext cx="5611770" cy="36610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42596" lvl="1">
              <a:lnSpc>
                <a:spcPct val="130000"/>
              </a:lnSpc>
              <a:buClr>
                <a:srgbClr val="191919"/>
              </a:buClr>
              <a:buSzPts val="4100"/>
            </a:pPr>
            <a:endParaRPr lang="en-US" sz="2000" b="0" i="0" u="none" strike="noStrike" cap="none" dirty="0">
              <a:solidFill>
                <a:srgbClr val="191919"/>
              </a:solidFill>
              <a:latin typeface="+mj-lt"/>
              <a:ea typeface="Arial"/>
              <a:cs typeface="Arial"/>
              <a:sym typeface="Arial"/>
            </a:endParaRPr>
          </a:p>
          <a:p>
            <a:pPr marL="442596" lvl="1">
              <a:lnSpc>
                <a:spcPct val="130000"/>
              </a:lnSpc>
              <a:buClr>
                <a:srgbClr val="191919"/>
              </a:buClr>
              <a:buSzPts val="4100"/>
            </a:pPr>
            <a:r>
              <a:rPr lang="en-US" sz="2000" b="0" i="0" u="none" strike="noStrike" cap="none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Slime molds belonging to the Protozoa</a:t>
            </a:r>
          </a:p>
          <a:p>
            <a:pPr marL="442596" lvl="1">
              <a:lnSpc>
                <a:spcPct val="130000"/>
              </a:lnSpc>
              <a:buClr>
                <a:srgbClr val="191919"/>
              </a:buClr>
              <a:buSzPts val="4100"/>
            </a:pPr>
            <a:endParaRPr lang="en-US" sz="2000" dirty="0">
              <a:solidFill>
                <a:srgbClr val="191919"/>
              </a:solidFill>
              <a:latin typeface="+mj-lt"/>
              <a:ea typeface="Arial"/>
              <a:cs typeface="Arial"/>
              <a:sym typeface="Arial"/>
            </a:endParaRPr>
          </a:p>
          <a:p>
            <a:pPr marL="442596" lvl="1">
              <a:lnSpc>
                <a:spcPct val="130000"/>
              </a:lnSpc>
              <a:buClr>
                <a:srgbClr val="191919"/>
              </a:buClr>
              <a:buSzPts val="4100"/>
            </a:pPr>
            <a:r>
              <a:rPr lang="en-US" sz="2000" b="0" i="0" u="none" strike="noStrike" cap="none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Body is a plasmodium and produces zoospores</a:t>
            </a:r>
          </a:p>
          <a:p>
            <a:pPr marL="442596" lvl="1">
              <a:lnSpc>
                <a:spcPct val="130000"/>
              </a:lnSpc>
              <a:buClr>
                <a:srgbClr val="191919"/>
              </a:buClr>
              <a:buSzPts val="4100"/>
            </a:pPr>
            <a:endParaRPr lang="en-US" sz="2000" dirty="0">
              <a:solidFill>
                <a:srgbClr val="191919"/>
              </a:solidFill>
              <a:latin typeface="+mj-lt"/>
              <a:ea typeface="Arial"/>
              <a:cs typeface="Arial"/>
              <a:sym typeface="Arial"/>
            </a:endParaRPr>
          </a:p>
          <a:p>
            <a:pPr marL="442596" lvl="1">
              <a:lnSpc>
                <a:spcPct val="130000"/>
              </a:lnSpc>
              <a:buClr>
                <a:srgbClr val="191919"/>
              </a:buClr>
              <a:buSzPts val="4100"/>
            </a:pPr>
            <a:r>
              <a:rPr lang="en-US" sz="2000" b="0" i="0" u="none" strike="noStrike" cap="none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Cause disease by growing externally on the surface of plants</a:t>
            </a:r>
          </a:p>
          <a:p>
            <a:pPr marL="442596" lvl="1">
              <a:lnSpc>
                <a:spcPct val="130000"/>
              </a:lnSpc>
              <a:buClr>
                <a:srgbClr val="191919"/>
              </a:buClr>
              <a:buSzPts val="4100"/>
            </a:pPr>
            <a:endParaRPr lang="en-US" sz="2000" dirty="0">
              <a:solidFill>
                <a:srgbClr val="191919"/>
              </a:solidFill>
              <a:latin typeface="+mj-lt"/>
              <a:ea typeface="Arial"/>
              <a:cs typeface="Arial"/>
              <a:sym typeface="Arial"/>
            </a:endParaRPr>
          </a:p>
          <a:p>
            <a:pPr marL="442596" lvl="1">
              <a:lnSpc>
                <a:spcPct val="130000"/>
              </a:lnSpc>
              <a:buClr>
                <a:srgbClr val="191919"/>
              </a:buClr>
              <a:buSzPts val="4100"/>
            </a:pPr>
            <a:r>
              <a:rPr lang="en-US" sz="2000" b="0" i="0" u="none" strike="noStrike" cap="none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Common in warm weather after heavy rain</a:t>
            </a:r>
            <a:endParaRPr lang="en-US" sz="2000" dirty="0">
              <a:solidFill>
                <a:srgbClr val="191919"/>
              </a:solidFill>
              <a:latin typeface="+mj-lt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6042871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F61BACA-7F29-7C44-B55D-4FEF0B5C9391}"/>
              </a:ext>
            </a:extLst>
          </p:cNvPr>
          <p:cNvSpPr txBox="1"/>
          <p:nvPr/>
        </p:nvSpPr>
        <p:spPr>
          <a:xfrm>
            <a:off x="6580230" y="2364984"/>
            <a:ext cx="5611770" cy="2460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10211" lvl="1">
              <a:lnSpc>
                <a:spcPct val="130000"/>
              </a:lnSpc>
              <a:buClr>
                <a:srgbClr val="191919"/>
              </a:buClr>
              <a:buSzPts val="3800"/>
            </a:pPr>
            <a:r>
              <a:rPr lang="en-US" sz="2000" b="0" i="0" u="none" strike="noStrike" cap="none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Prokaryotic organisms </a:t>
            </a:r>
            <a:endParaRPr lang="en-US" sz="2000" dirty="0">
              <a:latin typeface="+mj-lt"/>
            </a:endParaRPr>
          </a:p>
          <a:p>
            <a:pPr lvl="0">
              <a:lnSpc>
                <a:spcPct val="130000"/>
              </a:lnSpc>
            </a:pPr>
            <a:endParaRPr lang="en-US" sz="2000" b="0" i="0" u="none" strike="noStrike" cap="none" dirty="0">
              <a:solidFill>
                <a:srgbClr val="191919"/>
              </a:solidFill>
              <a:latin typeface="+mj-lt"/>
              <a:ea typeface="Arial"/>
              <a:cs typeface="Arial"/>
              <a:sym typeface="Arial"/>
            </a:endParaRPr>
          </a:p>
          <a:p>
            <a:pPr marL="410211" lvl="1">
              <a:lnSpc>
                <a:spcPct val="130000"/>
              </a:lnSpc>
              <a:buClr>
                <a:srgbClr val="191919"/>
              </a:buClr>
              <a:buSzPts val="3800"/>
            </a:pPr>
            <a:r>
              <a:rPr lang="en-US" sz="2000" b="0" i="0" u="none" strike="noStrike" cap="none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Largest group of plant pathogenic prokaryotes</a:t>
            </a:r>
            <a:endParaRPr lang="en-US" sz="2000" dirty="0">
              <a:latin typeface="+mj-lt"/>
            </a:endParaRPr>
          </a:p>
          <a:p>
            <a:pPr lvl="0">
              <a:lnSpc>
                <a:spcPct val="130000"/>
              </a:lnSpc>
            </a:pPr>
            <a:endParaRPr lang="en-US" sz="2000" b="0" i="0" u="none" strike="noStrike" cap="none" dirty="0">
              <a:solidFill>
                <a:srgbClr val="191919"/>
              </a:solidFill>
              <a:latin typeface="+mj-lt"/>
              <a:ea typeface="Arial"/>
              <a:cs typeface="Arial"/>
              <a:sym typeface="Arial"/>
            </a:endParaRPr>
          </a:p>
          <a:p>
            <a:pPr marL="410211" lvl="1">
              <a:lnSpc>
                <a:spcPct val="130000"/>
              </a:lnSpc>
              <a:buClr>
                <a:srgbClr val="191919"/>
              </a:buClr>
              <a:buSzPts val="3800"/>
            </a:pPr>
            <a:r>
              <a:rPr lang="en-US" sz="2000" b="0" i="0" u="none" strike="noStrike" cap="none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About 100 species are known to cause disease in plants</a:t>
            </a:r>
            <a:endParaRPr lang="en-US" sz="2000" dirty="0">
              <a:latin typeface="+mj-lt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7A786A6-5A85-9247-8BF9-4B2F13DCBACE}"/>
              </a:ext>
            </a:extLst>
          </p:cNvPr>
          <p:cNvGrpSpPr/>
          <p:nvPr/>
        </p:nvGrpSpPr>
        <p:grpSpPr>
          <a:xfrm>
            <a:off x="6950812" y="156565"/>
            <a:ext cx="5241188" cy="1969799"/>
            <a:chOff x="6950812" y="156565"/>
            <a:chExt cx="5241188" cy="1969799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E22A4E5-6272-8D4B-9140-8B9B2DFDD71D}"/>
                </a:ext>
              </a:extLst>
            </p:cNvPr>
            <p:cNvGrpSpPr/>
            <p:nvPr/>
          </p:nvGrpSpPr>
          <p:grpSpPr>
            <a:xfrm>
              <a:off x="6950812" y="395107"/>
              <a:ext cx="4859946" cy="1731257"/>
              <a:chOff x="6683130" y="571148"/>
              <a:chExt cx="4859946" cy="1731257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73CA644-6D91-EA4A-97E3-64299D35C0A9}"/>
                  </a:ext>
                </a:extLst>
              </p:cNvPr>
              <p:cNvSpPr txBox="1"/>
              <p:nvPr/>
            </p:nvSpPr>
            <p:spPr>
              <a:xfrm>
                <a:off x="6683130" y="1428961"/>
                <a:ext cx="4859946" cy="873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lnSpc>
                    <a:spcPct val="140006"/>
                  </a:lnSpc>
                </a:pPr>
                <a:r>
                  <a:rPr lang="en-US" sz="4000" b="1" i="0" u="none" strike="noStrike" cap="none" dirty="0">
                    <a:solidFill>
                      <a:srgbClr val="191919"/>
                    </a:solidFill>
                    <a:latin typeface="+mj-lt"/>
                    <a:ea typeface="Open Sans ExtraBold"/>
                    <a:cs typeface="Open Sans ExtraBold"/>
                    <a:sym typeface="Open Sans ExtraBold"/>
                  </a:rPr>
                  <a:t>Bacteria</a:t>
                </a:r>
                <a:endParaRPr lang="en-US" sz="4000" b="1" dirty="0">
                  <a:latin typeface="+mj-lt"/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8D2B040-C4E3-9B4F-B204-FBECE9A62FF9}"/>
                  </a:ext>
                </a:extLst>
              </p:cNvPr>
              <p:cNvSpPr txBox="1"/>
              <p:nvPr/>
            </p:nvSpPr>
            <p:spPr>
              <a:xfrm>
                <a:off x="6786260" y="571148"/>
                <a:ext cx="4572000" cy="4235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600" spc="3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From the Classroom to the Farm</a:t>
                </a:r>
                <a:endParaRPr lang="id-ID" sz="1600" spc="3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pic>
          <p:nvPicPr>
            <p:cNvPr id="11" name="Google Shape;89;p1">
              <a:extLst>
                <a:ext uri="{FF2B5EF4-FFF2-40B4-BE49-F238E27FC236}">
                  <a16:creationId xmlns:a16="http://schemas.microsoft.com/office/drawing/2014/main" id="{452D8085-B4BC-0245-836A-B059EA813665}"/>
                </a:ext>
              </a:extLst>
            </p:cNvPr>
            <p:cNvPicPr preferRelativeResize="0"/>
            <p:nvPr/>
          </p:nvPicPr>
          <p:blipFill>
            <a:blip r:embed="rId2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026223" y="156565"/>
              <a:ext cx="1165777" cy="88441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A8CC133-0F8E-FD48-A910-529B013086E0}"/>
                </a:ext>
              </a:extLst>
            </p:cNvPr>
            <p:cNvCxnSpPr>
              <a:cxnSpLocks/>
            </p:cNvCxnSpPr>
            <p:nvPr/>
          </p:nvCxnSpPr>
          <p:spPr>
            <a:xfrm>
              <a:off x="7015396" y="1188943"/>
              <a:ext cx="5036695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5" name="Picture 4" descr="Researcher examining growth in a petrie dish">
            <a:extLst>
              <a:ext uri="{FF2B5EF4-FFF2-40B4-BE49-F238E27FC236}">
                <a16:creationId xmlns:a16="http://schemas.microsoft.com/office/drawing/2014/main" id="{0C443AE1-7E4C-EF43-8C88-B882C757C07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67056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25714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6AB2EB60-21E6-D947-8DDD-F9CC676BA134}"/>
              </a:ext>
            </a:extLst>
          </p:cNvPr>
          <p:cNvGrpSpPr/>
          <p:nvPr/>
        </p:nvGrpSpPr>
        <p:grpSpPr>
          <a:xfrm>
            <a:off x="6164765" y="186557"/>
            <a:ext cx="5726245" cy="939069"/>
            <a:chOff x="7330189" y="419727"/>
            <a:chExt cx="5726245" cy="939069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E96445B-0A5A-5148-9FFE-A879E33A86D6}"/>
                </a:ext>
              </a:extLst>
            </p:cNvPr>
            <p:cNvSpPr txBox="1"/>
            <p:nvPr/>
          </p:nvSpPr>
          <p:spPr>
            <a:xfrm>
              <a:off x="7825409" y="673383"/>
              <a:ext cx="4562851" cy="4235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600" spc="3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From the Classroom to the Farm</a:t>
              </a:r>
              <a:endParaRPr lang="id-ID" sz="1600" spc="300" dirty="0">
                <a:solidFill>
                  <a:schemeClr val="tx1">
                    <a:lumMod val="50000"/>
                    <a:lumOff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pic>
          <p:nvPicPr>
            <p:cNvPr id="18" name="Google Shape;89;p1">
              <a:extLst>
                <a:ext uri="{FF2B5EF4-FFF2-40B4-BE49-F238E27FC236}">
                  <a16:creationId xmlns:a16="http://schemas.microsoft.com/office/drawing/2014/main" id="{34223BE7-2C1E-A448-A3BB-0031F163BFAD}"/>
                </a:ext>
              </a:extLst>
            </p:cNvPr>
            <p:cNvPicPr preferRelativeResize="0"/>
            <p:nvPr/>
          </p:nvPicPr>
          <p:blipFill>
            <a:blip r:embed="rId2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845684" y="419727"/>
              <a:ext cx="1165777" cy="88441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D1572B0D-3408-BD4C-B415-BD303A9B8A37}"/>
                </a:ext>
              </a:extLst>
            </p:cNvPr>
            <p:cNvCxnSpPr>
              <a:cxnSpLocks/>
            </p:cNvCxnSpPr>
            <p:nvPr/>
          </p:nvCxnSpPr>
          <p:spPr>
            <a:xfrm>
              <a:off x="7330189" y="1358796"/>
              <a:ext cx="5726245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895A0795-29EA-604A-9EC9-B5E06B1EFFD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57433" y="1432378"/>
            <a:ext cx="9072467" cy="4907773"/>
          </a:xfrm>
          <a:prstGeom prst="rect">
            <a:avLst/>
          </a:prstGeom>
        </p:spPr>
      </p:pic>
      <p:sp>
        <p:nvSpPr>
          <p:cNvPr id="11" name="Google Shape;772;p67">
            <a:extLst>
              <a:ext uri="{FF2B5EF4-FFF2-40B4-BE49-F238E27FC236}">
                <a16:creationId xmlns:a16="http://schemas.microsoft.com/office/drawing/2014/main" id="{B4B6A8F9-84AB-864D-A2E5-334B2F88B9EF}"/>
              </a:ext>
            </a:extLst>
          </p:cNvPr>
          <p:cNvSpPr txBox="1"/>
          <p:nvPr/>
        </p:nvSpPr>
        <p:spPr>
          <a:xfrm>
            <a:off x="9231970" y="6471440"/>
            <a:ext cx="3498000" cy="258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rgbClr val="191919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Template from </a:t>
            </a:r>
            <a:r>
              <a:rPr lang="en-US" sz="1200" b="0" i="0" u="none" strike="noStrike" cap="none" dirty="0" err="1">
                <a:solidFill>
                  <a:srgbClr val="191919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Biorender.com</a:t>
            </a: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201859675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215;p8">
            <a:extLst>
              <a:ext uri="{FF2B5EF4-FFF2-40B4-BE49-F238E27FC236}">
                <a16:creationId xmlns:a16="http://schemas.microsoft.com/office/drawing/2014/main" id="{048E9889-4D01-A44D-B1EC-B08138DDC76A}"/>
              </a:ext>
            </a:extLst>
          </p:cNvPr>
          <p:cNvSpPr txBox="1"/>
          <p:nvPr/>
        </p:nvSpPr>
        <p:spPr>
          <a:xfrm>
            <a:off x="9072923" y="6482236"/>
            <a:ext cx="4271700" cy="258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rgbClr val="191919"/>
                </a:solidFill>
                <a:latin typeface="+mj-lt"/>
                <a:ea typeface="Open Sans Light"/>
                <a:cs typeface="Open Sans Light"/>
                <a:sym typeface="Open Sans Light"/>
              </a:rPr>
              <a:t>Created in </a:t>
            </a:r>
            <a:r>
              <a:rPr lang="en-US" sz="1200" b="0" i="0" u="none" strike="noStrike" cap="none" dirty="0" err="1">
                <a:solidFill>
                  <a:srgbClr val="191919"/>
                </a:solidFill>
                <a:latin typeface="+mj-lt"/>
                <a:ea typeface="Open Sans Light"/>
                <a:cs typeface="Open Sans Light"/>
                <a:sym typeface="Open Sans Light"/>
              </a:rPr>
              <a:t>Biorender.com</a:t>
            </a:r>
            <a:endParaRPr sz="1200" dirty="0">
              <a:latin typeface="+mj-lt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AB2EB60-21E6-D947-8DDD-F9CC676BA134}"/>
              </a:ext>
            </a:extLst>
          </p:cNvPr>
          <p:cNvGrpSpPr/>
          <p:nvPr/>
        </p:nvGrpSpPr>
        <p:grpSpPr>
          <a:xfrm>
            <a:off x="6164765" y="186557"/>
            <a:ext cx="5726245" cy="939069"/>
            <a:chOff x="7330189" y="419727"/>
            <a:chExt cx="5726245" cy="939069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E96445B-0A5A-5148-9FFE-A879E33A86D6}"/>
                </a:ext>
              </a:extLst>
            </p:cNvPr>
            <p:cNvSpPr txBox="1"/>
            <p:nvPr/>
          </p:nvSpPr>
          <p:spPr>
            <a:xfrm>
              <a:off x="7825409" y="673383"/>
              <a:ext cx="4562851" cy="4235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600" spc="3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From the Classroom to the Farm</a:t>
              </a:r>
              <a:endParaRPr lang="id-ID" sz="1600" spc="300" dirty="0">
                <a:solidFill>
                  <a:schemeClr val="tx1">
                    <a:lumMod val="50000"/>
                    <a:lumOff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pic>
          <p:nvPicPr>
            <p:cNvPr id="18" name="Google Shape;89;p1">
              <a:extLst>
                <a:ext uri="{FF2B5EF4-FFF2-40B4-BE49-F238E27FC236}">
                  <a16:creationId xmlns:a16="http://schemas.microsoft.com/office/drawing/2014/main" id="{34223BE7-2C1E-A448-A3BB-0031F163BFAD}"/>
                </a:ext>
              </a:extLst>
            </p:cNvPr>
            <p:cNvPicPr preferRelativeResize="0"/>
            <p:nvPr/>
          </p:nvPicPr>
          <p:blipFill>
            <a:blip r:embed="rId2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845684" y="419727"/>
              <a:ext cx="1165777" cy="88441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D1572B0D-3408-BD4C-B415-BD303A9B8A37}"/>
                </a:ext>
              </a:extLst>
            </p:cNvPr>
            <p:cNvCxnSpPr>
              <a:cxnSpLocks/>
            </p:cNvCxnSpPr>
            <p:nvPr/>
          </p:nvCxnSpPr>
          <p:spPr>
            <a:xfrm>
              <a:off x="7330189" y="1358796"/>
              <a:ext cx="5726245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FAC20ABA-E182-1A44-8030-804CA51F8324}"/>
              </a:ext>
            </a:extLst>
          </p:cNvPr>
          <p:cNvSpPr txBox="1"/>
          <p:nvPr/>
        </p:nvSpPr>
        <p:spPr>
          <a:xfrm>
            <a:off x="719346" y="419800"/>
            <a:ext cx="4859946" cy="87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140006"/>
              </a:lnSpc>
            </a:pPr>
            <a:r>
              <a:rPr lang="en-US" sz="4000" b="1" i="0" u="none" strike="noStrike" cap="none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Morphology</a:t>
            </a:r>
            <a:endParaRPr lang="en-US" sz="4000" b="1" dirty="0">
              <a:latin typeface="+mj-lt"/>
            </a:endParaRPr>
          </a:p>
        </p:txBody>
      </p:sp>
      <p:pic>
        <p:nvPicPr>
          <p:cNvPr id="10" name="Google Shape;736;p63">
            <a:extLst>
              <a:ext uri="{FF2B5EF4-FFF2-40B4-BE49-F238E27FC236}">
                <a16:creationId xmlns:a16="http://schemas.microsoft.com/office/drawing/2014/main" id="{A80F7301-5B4E-F641-9447-4466404BA8B9}"/>
              </a:ext>
            </a:extLst>
          </p:cNvPr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72226" y="1379620"/>
            <a:ext cx="7401164" cy="534923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1082274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6AB2EB60-21E6-D947-8DDD-F9CC676BA134}"/>
              </a:ext>
            </a:extLst>
          </p:cNvPr>
          <p:cNvGrpSpPr/>
          <p:nvPr/>
        </p:nvGrpSpPr>
        <p:grpSpPr>
          <a:xfrm>
            <a:off x="6164765" y="186557"/>
            <a:ext cx="5726245" cy="939069"/>
            <a:chOff x="7330189" y="419727"/>
            <a:chExt cx="5726245" cy="939069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E96445B-0A5A-5148-9FFE-A879E33A86D6}"/>
                </a:ext>
              </a:extLst>
            </p:cNvPr>
            <p:cNvSpPr txBox="1"/>
            <p:nvPr/>
          </p:nvSpPr>
          <p:spPr>
            <a:xfrm>
              <a:off x="7825409" y="673383"/>
              <a:ext cx="4562851" cy="4235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600" spc="3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From the Classroom to the Farm</a:t>
              </a:r>
              <a:endParaRPr lang="id-ID" sz="1600" spc="300" dirty="0">
                <a:solidFill>
                  <a:schemeClr val="tx1">
                    <a:lumMod val="50000"/>
                    <a:lumOff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pic>
          <p:nvPicPr>
            <p:cNvPr id="18" name="Google Shape;89;p1">
              <a:extLst>
                <a:ext uri="{FF2B5EF4-FFF2-40B4-BE49-F238E27FC236}">
                  <a16:creationId xmlns:a16="http://schemas.microsoft.com/office/drawing/2014/main" id="{34223BE7-2C1E-A448-A3BB-0031F163BFAD}"/>
                </a:ext>
              </a:extLst>
            </p:cNvPr>
            <p:cNvPicPr preferRelativeResize="0"/>
            <p:nvPr/>
          </p:nvPicPr>
          <p:blipFill>
            <a:blip r:embed="rId2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845684" y="419727"/>
              <a:ext cx="1165777" cy="88441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D1572B0D-3408-BD4C-B415-BD303A9B8A37}"/>
                </a:ext>
              </a:extLst>
            </p:cNvPr>
            <p:cNvCxnSpPr>
              <a:cxnSpLocks/>
            </p:cNvCxnSpPr>
            <p:nvPr/>
          </p:nvCxnSpPr>
          <p:spPr>
            <a:xfrm>
              <a:off x="7330189" y="1358796"/>
              <a:ext cx="5726245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FAC20ABA-E182-1A44-8030-804CA51F8324}"/>
              </a:ext>
            </a:extLst>
          </p:cNvPr>
          <p:cNvSpPr txBox="1"/>
          <p:nvPr/>
        </p:nvSpPr>
        <p:spPr>
          <a:xfrm>
            <a:off x="719346" y="419800"/>
            <a:ext cx="4859946" cy="87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140006"/>
              </a:lnSpc>
            </a:pPr>
            <a:r>
              <a:rPr lang="en-US" sz="4000" b="1" i="0" u="none" strike="noStrike" cap="none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Reproduction</a:t>
            </a:r>
            <a:endParaRPr lang="en-US" sz="4000" b="1" dirty="0">
              <a:latin typeface="+mj-lt"/>
            </a:endParaRPr>
          </a:p>
        </p:txBody>
      </p:sp>
      <p:pic>
        <p:nvPicPr>
          <p:cNvPr id="9" name="Google Shape;744;p64">
            <a:extLst>
              <a:ext uri="{FF2B5EF4-FFF2-40B4-BE49-F238E27FC236}">
                <a16:creationId xmlns:a16="http://schemas.microsoft.com/office/drawing/2014/main" id="{F7A594C9-9B65-C44E-955C-0B072A667B89}"/>
              </a:ext>
            </a:extLst>
          </p:cNvPr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35623" y="1666568"/>
            <a:ext cx="7384051" cy="4877667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772;p67">
            <a:extLst>
              <a:ext uri="{FF2B5EF4-FFF2-40B4-BE49-F238E27FC236}">
                <a16:creationId xmlns:a16="http://schemas.microsoft.com/office/drawing/2014/main" id="{DBD3D921-497F-F242-8FB7-D20252547D4C}"/>
              </a:ext>
            </a:extLst>
          </p:cNvPr>
          <p:cNvSpPr txBox="1"/>
          <p:nvPr/>
        </p:nvSpPr>
        <p:spPr>
          <a:xfrm>
            <a:off x="9231970" y="6471440"/>
            <a:ext cx="3498000" cy="258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rgbClr val="191919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Template from </a:t>
            </a:r>
            <a:r>
              <a:rPr lang="en-US" sz="1200" b="0" i="0" u="none" strike="noStrike" cap="none" dirty="0" err="1">
                <a:solidFill>
                  <a:srgbClr val="191919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Biorender.com</a:t>
            </a: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20299969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Rows of cabbages growing in field">
            <a:extLst>
              <a:ext uri="{FF2B5EF4-FFF2-40B4-BE49-F238E27FC236}">
                <a16:creationId xmlns:a16="http://schemas.microsoft.com/office/drawing/2014/main" id="{407B96EB-C323-7147-B5B8-5B3BDC25CD9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6710289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F61BACA-7F29-7C44-B55D-4FEF0B5C9391}"/>
              </a:ext>
            </a:extLst>
          </p:cNvPr>
          <p:cNvSpPr txBox="1"/>
          <p:nvPr/>
        </p:nvSpPr>
        <p:spPr>
          <a:xfrm>
            <a:off x="6995333" y="2667548"/>
            <a:ext cx="4937760" cy="3664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42596" lvl="1">
              <a:lnSpc>
                <a:spcPct val="130000"/>
              </a:lnSpc>
              <a:buClr>
                <a:srgbClr val="974806"/>
              </a:buClr>
              <a:buSzPts val="4100"/>
            </a:pPr>
            <a:r>
              <a:rPr lang="en-US" b="0" i="0" u="none" strike="noStrike" cap="none" dirty="0">
                <a:solidFill>
                  <a:srgbClr val="974806"/>
                </a:solidFill>
                <a:latin typeface="+mj-lt"/>
                <a:ea typeface="Arial"/>
                <a:cs typeface="Arial"/>
                <a:sym typeface="Arial"/>
              </a:rPr>
              <a:t>Plant pathology </a:t>
            </a:r>
            <a:r>
              <a:rPr lang="en-US" b="0" i="0" u="none" strike="noStrike" cap="none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is the science that studies plant diseases</a:t>
            </a:r>
            <a:endParaRPr lang="en-US" dirty="0">
              <a:latin typeface="+mj-lt"/>
            </a:endParaRPr>
          </a:p>
          <a:p>
            <a:pPr lvl="0">
              <a:lnSpc>
                <a:spcPct val="130000"/>
              </a:lnSpc>
            </a:pPr>
            <a:endParaRPr lang="en-US" b="0" i="0" u="none" strike="noStrike" cap="none" dirty="0">
              <a:solidFill>
                <a:srgbClr val="191919"/>
              </a:solidFill>
              <a:latin typeface="+mj-lt"/>
              <a:ea typeface="Arial"/>
              <a:cs typeface="Arial"/>
              <a:sym typeface="Arial"/>
            </a:endParaRPr>
          </a:p>
          <a:p>
            <a:pPr marL="442596" lvl="1">
              <a:lnSpc>
                <a:spcPct val="130000"/>
              </a:lnSpc>
              <a:buClr>
                <a:srgbClr val="191919"/>
              </a:buClr>
              <a:buSzPts val="4100"/>
            </a:pPr>
            <a:r>
              <a:rPr lang="en-US" b="0" i="0" u="none" strike="noStrike" cap="none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It attempts to improve the chances of plant survival</a:t>
            </a:r>
            <a:endParaRPr lang="en-US" dirty="0">
              <a:latin typeface="+mj-lt"/>
            </a:endParaRPr>
          </a:p>
          <a:p>
            <a:pPr lvl="0">
              <a:lnSpc>
                <a:spcPct val="130000"/>
              </a:lnSpc>
            </a:pPr>
            <a:endParaRPr lang="en-US" b="0" i="0" u="none" strike="noStrike" cap="none" dirty="0">
              <a:solidFill>
                <a:srgbClr val="191919"/>
              </a:solidFill>
              <a:latin typeface="+mj-lt"/>
              <a:ea typeface="Arial"/>
              <a:cs typeface="Arial"/>
              <a:sym typeface="Arial"/>
            </a:endParaRPr>
          </a:p>
          <a:p>
            <a:pPr marL="442596" lvl="1">
              <a:lnSpc>
                <a:spcPct val="130000"/>
              </a:lnSpc>
              <a:buClr>
                <a:srgbClr val="191919"/>
              </a:buClr>
              <a:buSzPts val="4100"/>
            </a:pPr>
            <a:r>
              <a:rPr lang="en-US" b="0" i="0" u="none" strike="noStrike" cap="none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Focus on:</a:t>
            </a:r>
            <a:endParaRPr lang="en-US" dirty="0">
              <a:latin typeface="+mj-lt"/>
            </a:endParaRPr>
          </a:p>
          <a:p>
            <a:pPr marL="1180254" lvl="2">
              <a:lnSpc>
                <a:spcPct val="130000"/>
              </a:lnSpc>
              <a:buClr>
                <a:srgbClr val="191919"/>
              </a:buClr>
              <a:buSzPts val="4100"/>
            </a:pPr>
            <a:r>
              <a:rPr lang="en-US" b="0" i="0" u="none" strike="noStrike" cap="none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Finding the cause </a:t>
            </a:r>
            <a:endParaRPr lang="en-US" dirty="0">
              <a:latin typeface="+mj-lt"/>
            </a:endParaRPr>
          </a:p>
          <a:p>
            <a:pPr marL="1180254" lvl="2">
              <a:lnSpc>
                <a:spcPct val="130000"/>
              </a:lnSpc>
              <a:buClr>
                <a:srgbClr val="191919"/>
              </a:buClr>
              <a:buSzPts val="4100"/>
            </a:pPr>
            <a:r>
              <a:rPr lang="en-US" b="0" i="0" u="none" strike="noStrike" cap="none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Describing the mechanism</a:t>
            </a:r>
            <a:endParaRPr lang="en-US" dirty="0">
              <a:latin typeface="+mj-lt"/>
            </a:endParaRPr>
          </a:p>
          <a:p>
            <a:pPr marL="1180254" lvl="2">
              <a:lnSpc>
                <a:spcPct val="130000"/>
              </a:lnSpc>
              <a:buClr>
                <a:srgbClr val="191919"/>
              </a:buClr>
              <a:buSzPts val="4100"/>
            </a:pPr>
            <a:r>
              <a:rPr lang="en-US" b="0" i="0" u="none" strike="noStrike" cap="none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Looking for solutions</a:t>
            </a:r>
            <a:endParaRPr lang="id-ID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7A786A6-5A85-9247-8BF9-4B2F13DCBACE}"/>
              </a:ext>
            </a:extLst>
          </p:cNvPr>
          <p:cNvGrpSpPr/>
          <p:nvPr/>
        </p:nvGrpSpPr>
        <p:grpSpPr>
          <a:xfrm>
            <a:off x="7015396" y="359765"/>
            <a:ext cx="5176604" cy="2005264"/>
            <a:chOff x="7015396" y="359765"/>
            <a:chExt cx="5176604" cy="2005264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E22A4E5-6272-8D4B-9140-8B9B2DFDD71D}"/>
                </a:ext>
              </a:extLst>
            </p:cNvPr>
            <p:cNvGrpSpPr/>
            <p:nvPr/>
          </p:nvGrpSpPr>
          <p:grpSpPr>
            <a:xfrm>
              <a:off x="7053942" y="598307"/>
              <a:ext cx="4572000" cy="1766722"/>
              <a:chOff x="6786260" y="774348"/>
              <a:chExt cx="4572000" cy="1766722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73CA644-6D91-EA4A-97E3-64299D35C0A9}"/>
                  </a:ext>
                </a:extLst>
              </p:cNvPr>
              <p:cNvSpPr txBox="1"/>
              <p:nvPr/>
            </p:nvSpPr>
            <p:spPr>
              <a:xfrm>
                <a:off x="7331072" y="1833184"/>
                <a:ext cx="364329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0" b="1" dirty="0">
                    <a:ln w="19050">
                      <a:noFill/>
                    </a:ln>
                    <a:latin typeface="+mj-lt"/>
                  </a:rPr>
                  <a:t>Plant Pathology</a:t>
                </a:r>
                <a:endParaRPr lang="id-ID" sz="4000" b="1" dirty="0">
                  <a:ln w="19050">
                    <a:noFill/>
                  </a:ln>
                  <a:latin typeface="+mj-lt"/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8D2B040-C4E3-9B4F-B204-FBECE9A62FF9}"/>
                  </a:ext>
                </a:extLst>
              </p:cNvPr>
              <p:cNvSpPr txBox="1"/>
              <p:nvPr/>
            </p:nvSpPr>
            <p:spPr>
              <a:xfrm>
                <a:off x="6786260" y="774348"/>
                <a:ext cx="4572000" cy="4235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600" spc="3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ea typeface="Open Sans" panose="020B0606030504020204" pitchFamily="34" charset="0"/>
                    <a:cs typeface="Open Sans" panose="020B0606030504020204" pitchFamily="34" charset="0"/>
                  </a:rPr>
                  <a:t>From the Classroom to the Farm</a:t>
                </a:r>
                <a:endParaRPr lang="id-ID" sz="1600" spc="3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pic>
          <p:nvPicPr>
            <p:cNvPr id="11" name="Google Shape;89;p1">
              <a:extLst>
                <a:ext uri="{FF2B5EF4-FFF2-40B4-BE49-F238E27FC236}">
                  <a16:creationId xmlns:a16="http://schemas.microsoft.com/office/drawing/2014/main" id="{452D8085-B4BC-0245-836A-B059EA813665}"/>
                </a:ext>
              </a:extLst>
            </p:cNvPr>
            <p:cNvPicPr preferRelativeResize="0"/>
            <p:nvPr/>
          </p:nvPicPr>
          <p:blipFill>
            <a:blip r:embed="rId3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026223" y="359765"/>
              <a:ext cx="1165777" cy="88441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A8CC133-0F8E-FD48-A910-529B013086E0}"/>
                </a:ext>
              </a:extLst>
            </p:cNvPr>
            <p:cNvCxnSpPr>
              <a:cxnSpLocks/>
            </p:cNvCxnSpPr>
            <p:nvPr/>
          </p:nvCxnSpPr>
          <p:spPr>
            <a:xfrm>
              <a:off x="7015396" y="1409076"/>
              <a:ext cx="5036695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3242526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F61BACA-7F29-7C44-B55D-4FEF0B5C9391}"/>
              </a:ext>
            </a:extLst>
          </p:cNvPr>
          <p:cNvSpPr txBox="1"/>
          <p:nvPr/>
        </p:nvSpPr>
        <p:spPr>
          <a:xfrm>
            <a:off x="761375" y="2628421"/>
            <a:ext cx="11220565" cy="38945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10211" lvl="1">
              <a:lnSpc>
                <a:spcPct val="130000"/>
              </a:lnSpc>
              <a:buClr>
                <a:srgbClr val="191919"/>
              </a:buClr>
              <a:buSzPts val="3800"/>
            </a:pPr>
            <a:r>
              <a:rPr lang="en-US" sz="2400" dirty="0">
                <a:latin typeface="+mj-lt"/>
              </a:rPr>
              <a:t>Can survive on seeds, parts of the plant, or soil, but survival depends on the environmental conditions</a:t>
            </a:r>
          </a:p>
          <a:p>
            <a:pPr marL="410211" lvl="1">
              <a:lnSpc>
                <a:spcPct val="130000"/>
              </a:lnSpc>
              <a:buClr>
                <a:srgbClr val="191919"/>
              </a:buClr>
              <a:buSzPts val="3800"/>
            </a:pPr>
            <a:endParaRPr lang="en-US" sz="2400" dirty="0">
              <a:latin typeface="+mj-lt"/>
            </a:endParaRPr>
          </a:p>
          <a:p>
            <a:pPr marL="410211" lvl="1">
              <a:lnSpc>
                <a:spcPct val="130000"/>
              </a:lnSpc>
              <a:buClr>
                <a:srgbClr val="191919"/>
              </a:buClr>
              <a:buSzPts val="3800"/>
            </a:pPr>
            <a:r>
              <a:rPr lang="en-US" sz="2400" dirty="0">
                <a:latin typeface="+mj-lt"/>
              </a:rPr>
              <a:t>Dissemination is mostly passive using external agents such as water, insects, and movement of contaminated equipment</a:t>
            </a:r>
          </a:p>
          <a:p>
            <a:pPr marL="410211" lvl="1">
              <a:lnSpc>
                <a:spcPct val="130000"/>
              </a:lnSpc>
              <a:buClr>
                <a:srgbClr val="191919"/>
              </a:buClr>
              <a:buSzPts val="3800"/>
            </a:pPr>
            <a:endParaRPr lang="en-US" sz="2400" dirty="0">
              <a:latin typeface="+mj-lt"/>
            </a:endParaRPr>
          </a:p>
          <a:p>
            <a:pPr marL="410211" lvl="1">
              <a:lnSpc>
                <a:spcPct val="130000"/>
              </a:lnSpc>
              <a:buClr>
                <a:srgbClr val="191919"/>
              </a:buClr>
              <a:buSzPts val="3800"/>
            </a:pPr>
            <a:r>
              <a:rPr lang="en-US" sz="2400" dirty="0">
                <a:latin typeface="+mj-lt"/>
              </a:rPr>
              <a:t>Identification is based on the combination of morphological characteristics, molecular testing, chemical composition, serological reactions, and enzymatic activity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7A786A6-5A85-9247-8BF9-4B2F13DCBACE}"/>
              </a:ext>
            </a:extLst>
          </p:cNvPr>
          <p:cNvGrpSpPr/>
          <p:nvPr/>
        </p:nvGrpSpPr>
        <p:grpSpPr>
          <a:xfrm>
            <a:off x="0" y="359765"/>
            <a:ext cx="12192000" cy="2118508"/>
            <a:chOff x="0" y="359765"/>
            <a:chExt cx="12192000" cy="2118508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E22A4E5-6272-8D4B-9140-8B9B2DFDD71D}"/>
                </a:ext>
              </a:extLst>
            </p:cNvPr>
            <p:cNvGrpSpPr/>
            <p:nvPr/>
          </p:nvGrpSpPr>
          <p:grpSpPr>
            <a:xfrm>
              <a:off x="2275367" y="598307"/>
              <a:ext cx="9350575" cy="1879966"/>
              <a:chOff x="2007685" y="774348"/>
              <a:chExt cx="9350575" cy="1879966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73CA644-6D91-EA4A-97E3-64299D35C0A9}"/>
                  </a:ext>
                </a:extLst>
              </p:cNvPr>
              <p:cNvSpPr txBox="1"/>
              <p:nvPr/>
            </p:nvSpPr>
            <p:spPr>
              <a:xfrm>
                <a:off x="2007685" y="1780229"/>
                <a:ext cx="7258493" cy="8740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lnSpc>
                    <a:spcPct val="140006"/>
                  </a:lnSpc>
                </a:pPr>
                <a:r>
                  <a:rPr lang="en-US" sz="4000" b="1" i="0" u="none" strike="noStrike" cap="none" dirty="0">
                    <a:solidFill>
                      <a:srgbClr val="191919"/>
                    </a:solidFill>
                    <a:latin typeface="+mj-lt"/>
                    <a:ea typeface="Arial"/>
                    <a:cs typeface="Arial"/>
                    <a:sym typeface="Arial"/>
                  </a:rPr>
                  <a:t>Survival, Dissemination, </a:t>
                </a:r>
                <a:r>
                  <a:rPr lang="en-US" sz="4000" b="1" dirty="0">
                    <a:solidFill>
                      <a:srgbClr val="191919"/>
                    </a:solidFill>
                    <a:latin typeface="+mj-lt"/>
                    <a:ea typeface="Arial"/>
                    <a:cs typeface="Arial"/>
                    <a:sym typeface="Arial"/>
                  </a:rPr>
                  <a:t>&amp;</a:t>
                </a:r>
                <a:r>
                  <a:rPr lang="en-US" sz="4000" b="1" i="0" u="none" strike="noStrike" cap="none" dirty="0">
                    <a:solidFill>
                      <a:srgbClr val="191919"/>
                    </a:solidFill>
                    <a:latin typeface="+mj-lt"/>
                    <a:ea typeface="Arial"/>
                    <a:cs typeface="Arial"/>
                    <a:sym typeface="Arial"/>
                  </a:rPr>
                  <a:t> ID</a:t>
                </a:r>
                <a:endParaRPr lang="en-US" sz="4000" b="1" dirty="0">
                  <a:latin typeface="+mj-lt"/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8D2B040-C4E3-9B4F-B204-FBECE9A62FF9}"/>
                  </a:ext>
                </a:extLst>
              </p:cNvPr>
              <p:cNvSpPr txBox="1"/>
              <p:nvPr/>
            </p:nvSpPr>
            <p:spPr>
              <a:xfrm>
                <a:off x="6786260" y="774348"/>
                <a:ext cx="4572000" cy="4235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600" spc="3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From the Classroom to the Farm</a:t>
                </a:r>
                <a:endParaRPr lang="id-ID" sz="1600" spc="3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pic>
          <p:nvPicPr>
            <p:cNvPr id="11" name="Google Shape;89;p1">
              <a:extLst>
                <a:ext uri="{FF2B5EF4-FFF2-40B4-BE49-F238E27FC236}">
                  <a16:creationId xmlns:a16="http://schemas.microsoft.com/office/drawing/2014/main" id="{452D8085-B4BC-0245-836A-B059EA813665}"/>
                </a:ext>
              </a:extLst>
            </p:cNvPr>
            <p:cNvPicPr preferRelativeResize="0"/>
            <p:nvPr/>
          </p:nvPicPr>
          <p:blipFill>
            <a:blip r:embed="rId2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026223" y="359765"/>
              <a:ext cx="1165777" cy="88441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A8CC133-0F8E-FD48-A910-529B013086E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409076"/>
              <a:ext cx="1219200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3590172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F61BACA-7F29-7C44-B55D-4FEF0B5C9391}"/>
              </a:ext>
            </a:extLst>
          </p:cNvPr>
          <p:cNvSpPr txBox="1"/>
          <p:nvPr/>
        </p:nvSpPr>
        <p:spPr>
          <a:xfrm>
            <a:off x="6580230" y="2364984"/>
            <a:ext cx="5611770" cy="206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10211" lvl="1">
              <a:lnSpc>
                <a:spcPct val="130000"/>
              </a:lnSpc>
              <a:buClr>
                <a:srgbClr val="191919"/>
              </a:buClr>
              <a:buSzPts val="3800"/>
            </a:pPr>
            <a:r>
              <a:rPr lang="en-US" sz="2000" b="0" i="0" u="none" strike="noStrike" cap="none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Nucleoprotein that multiplies only in living cells </a:t>
            </a:r>
          </a:p>
          <a:p>
            <a:pPr marL="410211" lvl="1">
              <a:lnSpc>
                <a:spcPct val="130000"/>
              </a:lnSpc>
              <a:buClr>
                <a:srgbClr val="191919"/>
              </a:buClr>
              <a:buSzPts val="3800"/>
            </a:pPr>
            <a:endParaRPr lang="en-US" sz="2000" dirty="0">
              <a:solidFill>
                <a:srgbClr val="191919"/>
              </a:solidFill>
              <a:latin typeface="+mj-lt"/>
              <a:ea typeface="Arial"/>
              <a:cs typeface="Arial"/>
              <a:sym typeface="Arial"/>
            </a:endParaRPr>
          </a:p>
          <a:p>
            <a:pPr marL="410211" lvl="1">
              <a:lnSpc>
                <a:spcPct val="130000"/>
              </a:lnSpc>
              <a:buClr>
                <a:srgbClr val="191919"/>
              </a:buClr>
              <a:buSzPts val="3800"/>
            </a:pPr>
            <a:r>
              <a:rPr lang="en-US" sz="2000" b="0" i="0" u="none" strike="noStrike" cap="none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Can only be seen with specialized microscopes</a:t>
            </a:r>
          </a:p>
          <a:p>
            <a:pPr marL="410211" lvl="1">
              <a:lnSpc>
                <a:spcPct val="130000"/>
              </a:lnSpc>
              <a:buClr>
                <a:srgbClr val="191919"/>
              </a:buClr>
              <a:buSzPts val="3800"/>
            </a:pPr>
            <a:endParaRPr lang="en-US" sz="2000" b="0" i="0" u="none" strike="noStrike" cap="none" dirty="0">
              <a:solidFill>
                <a:srgbClr val="191919"/>
              </a:solidFill>
              <a:latin typeface="+mj-lt"/>
              <a:ea typeface="Arial"/>
              <a:cs typeface="Arial"/>
              <a:sym typeface="Arial"/>
            </a:endParaRPr>
          </a:p>
          <a:p>
            <a:pPr marL="410211" lvl="1">
              <a:lnSpc>
                <a:spcPct val="130000"/>
              </a:lnSpc>
              <a:buClr>
                <a:srgbClr val="191919"/>
              </a:buClr>
              <a:buSzPts val="3800"/>
            </a:pPr>
            <a:r>
              <a:rPr lang="en-US" sz="2000" b="0" i="0" u="none" strike="noStrike" cap="none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Composed of RNA or DNA 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7A786A6-5A85-9247-8BF9-4B2F13DCBACE}"/>
              </a:ext>
            </a:extLst>
          </p:cNvPr>
          <p:cNvGrpSpPr/>
          <p:nvPr/>
        </p:nvGrpSpPr>
        <p:grpSpPr>
          <a:xfrm>
            <a:off x="6950812" y="156565"/>
            <a:ext cx="5241188" cy="1969799"/>
            <a:chOff x="6950812" y="156565"/>
            <a:chExt cx="5241188" cy="1969799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E22A4E5-6272-8D4B-9140-8B9B2DFDD71D}"/>
                </a:ext>
              </a:extLst>
            </p:cNvPr>
            <p:cNvGrpSpPr/>
            <p:nvPr/>
          </p:nvGrpSpPr>
          <p:grpSpPr>
            <a:xfrm>
              <a:off x="6950812" y="395107"/>
              <a:ext cx="4859946" cy="1731257"/>
              <a:chOff x="6683130" y="571148"/>
              <a:chExt cx="4859946" cy="1731257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73CA644-6D91-EA4A-97E3-64299D35C0A9}"/>
                  </a:ext>
                </a:extLst>
              </p:cNvPr>
              <p:cNvSpPr txBox="1"/>
              <p:nvPr/>
            </p:nvSpPr>
            <p:spPr>
              <a:xfrm>
                <a:off x="6683130" y="1428961"/>
                <a:ext cx="4859946" cy="873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lnSpc>
                    <a:spcPct val="140006"/>
                  </a:lnSpc>
                </a:pPr>
                <a:r>
                  <a:rPr lang="en-US" sz="4000" b="1" i="0" u="none" strike="noStrike" cap="none" dirty="0">
                    <a:solidFill>
                      <a:srgbClr val="191919"/>
                    </a:solidFill>
                    <a:latin typeface="+mj-lt"/>
                    <a:ea typeface="Open Sans ExtraBold"/>
                    <a:cs typeface="Open Sans ExtraBold"/>
                    <a:sym typeface="Open Sans ExtraBold"/>
                  </a:rPr>
                  <a:t>Virus</a:t>
                </a:r>
                <a:endParaRPr lang="en-US" sz="4000" b="1" dirty="0">
                  <a:latin typeface="+mj-lt"/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8D2B040-C4E3-9B4F-B204-FBECE9A62FF9}"/>
                  </a:ext>
                </a:extLst>
              </p:cNvPr>
              <p:cNvSpPr txBox="1"/>
              <p:nvPr/>
            </p:nvSpPr>
            <p:spPr>
              <a:xfrm>
                <a:off x="6786260" y="571148"/>
                <a:ext cx="4572000" cy="4235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600" spc="3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From the Classroom to the Farm</a:t>
                </a:r>
                <a:endParaRPr lang="id-ID" sz="1600" spc="3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pic>
          <p:nvPicPr>
            <p:cNvPr id="11" name="Google Shape;89;p1">
              <a:extLst>
                <a:ext uri="{FF2B5EF4-FFF2-40B4-BE49-F238E27FC236}">
                  <a16:creationId xmlns:a16="http://schemas.microsoft.com/office/drawing/2014/main" id="{452D8085-B4BC-0245-836A-B059EA813665}"/>
                </a:ext>
              </a:extLst>
            </p:cNvPr>
            <p:cNvPicPr preferRelativeResize="0"/>
            <p:nvPr/>
          </p:nvPicPr>
          <p:blipFill>
            <a:blip r:embed="rId2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026223" y="156565"/>
              <a:ext cx="1165777" cy="88441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A8CC133-0F8E-FD48-A910-529B013086E0}"/>
                </a:ext>
              </a:extLst>
            </p:cNvPr>
            <p:cNvCxnSpPr>
              <a:cxnSpLocks/>
            </p:cNvCxnSpPr>
            <p:nvPr/>
          </p:nvCxnSpPr>
          <p:spPr>
            <a:xfrm>
              <a:off x="7015396" y="1188943"/>
              <a:ext cx="5036695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3" name="Picture 2" descr="Man working in laboratory">
            <a:extLst>
              <a:ext uri="{FF2B5EF4-FFF2-40B4-BE49-F238E27FC236}">
                <a16:creationId xmlns:a16="http://schemas.microsoft.com/office/drawing/2014/main" id="{19713E78-5819-6446-ABA2-90AFAE9F8F7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64753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59100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6AB2EB60-21E6-D947-8DDD-F9CC676BA134}"/>
              </a:ext>
            </a:extLst>
          </p:cNvPr>
          <p:cNvGrpSpPr/>
          <p:nvPr/>
        </p:nvGrpSpPr>
        <p:grpSpPr>
          <a:xfrm>
            <a:off x="6164765" y="186557"/>
            <a:ext cx="5726245" cy="939069"/>
            <a:chOff x="7330189" y="419727"/>
            <a:chExt cx="5726245" cy="939069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E96445B-0A5A-5148-9FFE-A879E33A86D6}"/>
                </a:ext>
              </a:extLst>
            </p:cNvPr>
            <p:cNvSpPr txBox="1"/>
            <p:nvPr/>
          </p:nvSpPr>
          <p:spPr>
            <a:xfrm>
              <a:off x="7825409" y="673383"/>
              <a:ext cx="4562851" cy="4235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600" spc="3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From the Classroom to the Farm</a:t>
              </a:r>
              <a:endParaRPr lang="id-ID" sz="1600" spc="300" dirty="0">
                <a:solidFill>
                  <a:schemeClr val="tx1">
                    <a:lumMod val="50000"/>
                    <a:lumOff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pic>
          <p:nvPicPr>
            <p:cNvPr id="18" name="Google Shape;89;p1">
              <a:extLst>
                <a:ext uri="{FF2B5EF4-FFF2-40B4-BE49-F238E27FC236}">
                  <a16:creationId xmlns:a16="http://schemas.microsoft.com/office/drawing/2014/main" id="{34223BE7-2C1E-A448-A3BB-0031F163BFAD}"/>
                </a:ext>
              </a:extLst>
            </p:cNvPr>
            <p:cNvPicPr preferRelativeResize="0"/>
            <p:nvPr/>
          </p:nvPicPr>
          <p:blipFill>
            <a:blip r:embed="rId2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845684" y="419727"/>
              <a:ext cx="1165777" cy="88441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D1572B0D-3408-BD4C-B415-BD303A9B8A37}"/>
                </a:ext>
              </a:extLst>
            </p:cNvPr>
            <p:cNvCxnSpPr>
              <a:cxnSpLocks/>
            </p:cNvCxnSpPr>
            <p:nvPr/>
          </p:nvCxnSpPr>
          <p:spPr>
            <a:xfrm>
              <a:off x="7330189" y="1358796"/>
              <a:ext cx="5726245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895A0795-29EA-604A-9EC9-B5E06B1EFFD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57433" y="1432378"/>
            <a:ext cx="9072467" cy="4907773"/>
          </a:xfrm>
          <a:prstGeom prst="rect">
            <a:avLst/>
          </a:prstGeom>
        </p:spPr>
      </p:pic>
      <p:sp>
        <p:nvSpPr>
          <p:cNvPr id="11" name="Google Shape;772;p67">
            <a:extLst>
              <a:ext uri="{FF2B5EF4-FFF2-40B4-BE49-F238E27FC236}">
                <a16:creationId xmlns:a16="http://schemas.microsoft.com/office/drawing/2014/main" id="{B4B6A8F9-84AB-864D-A2E5-334B2F88B9EF}"/>
              </a:ext>
            </a:extLst>
          </p:cNvPr>
          <p:cNvSpPr txBox="1"/>
          <p:nvPr/>
        </p:nvSpPr>
        <p:spPr>
          <a:xfrm>
            <a:off x="9231970" y="6471440"/>
            <a:ext cx="3498000" cy="258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rgbClr val="191919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Template from </a:t>
            </a:r>
            <a:r>
              <a:rPr lang="en-US" sz="1200" b="0" i="0" u="none" strike="noStrike" cap="none" dirty="0" err="1">
                <a:solidFill>
                  <a:srgbClr val="191919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Biorender.com</a:t>
            </a: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235482368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215;p8">
            <a:extLst>
              <a:ext uri="{FF2B5EF4-FFF2-40B4-BE49-F238E27FC236}">
                <a16:creationId xmlns:a16="http://schemas.microsoft.com/office/drawing/2014/main" id="{048E9889-4D01-A44D-B1EC-B08138DDC76A}"/>
              </a:ext>
            </a:extLst>
          </p:cNvPr>
          <p:cNvSpPr txBox="1"/>
          <p:nvPr/>
        </p:nvSpPr>
        <p:spPr>
          <a:xfrm>
            <a:off x="9072923" y="6482236"/>
            <a:ext cx="4271700" cy="258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rgbClr val="191919"/>
                </a:solidFill>
                <a:latin typeface="+mj-lt"/>
                <a:ea typeface="Open Sans Light"/>
                <a:cs typeface="Open Sans Light"/>
                <a:sym typeface="Open Sans Light"/>
              </a:rPr>
              <a:t>Created in </a:t>
            </a:r>
            <a:r>
              <a:rPr lang="en-US" sz="1200" b="0" i="0" u="none" strike="noStrike" cap="none" dirty="0" err="1">
                <a:solidFill>
                  <a:srgbClr val="191919"/>
                </a:solidFill>
                <a:latin typeface="+mj-lt"/>
                <a:ea typeface="Open Sans Light"/>
                <a:cs typeface="Open Sans Light"/>
                <a:sym typeface="Open Sans Light"/>
              </a:rPr>
              <a:t>Biorender.com</a:t>
            </a:r>
            <a:endParaRPr sz="1200" dirty="0">
              <a:latin typeface="+mj-lt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AB2EB60-21E6-D947-8DDD-F9CC676BA134}"/>
              </a:ext>
            </a:extLst>
          </p:cNvPr>
          <p:cNvGrpSpPr/>
          <p:nvPr/>
        </p:nvGrpSpPr>
        <p:grpSpPr>
          <a:xfrm>
            <a:off x="6164765" y="186557"/>
            <a:ext cx="5726245" cy="939069"/>
            <a:chOff x="7330189" y="419727"/>
            <a:chExt cx="5726245" cy="939069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E96445B-0A5A-5148-9FFE-A879E33A86D6}"/>
                </a:ext>
              </a:extLst>
            </p:cNvPr>
            <p:cNvSpPr txBox="1"/>
            <p:nvPr/>
          </p:nvSpPr>
          <p:spPr>
            <a:xfrm>
              <a:off x="7825409" y="673383"/>
              <a:ext cx="4562851" cy="4235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600" spc="3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From the Classroom to the Farm</a:t>
              </a:r>
              <a:endParaRPr lang="id-ID" sz="1600" spc="300" dirty="0">
                <a:solidFill>
                  <a:schemeClr val="tx1">
                    <a:lumMod val="50000"/>
                    <a:lumOff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pic>
          <p:nvPicPr>
            <p:cNvPr id="18" name="Google Shape;89;p1">
              <a:extLst>
                <a:ext uri="{FF2B5EF4-FFF2-40B4-BE49-F238E27FC236}">
                  <a16:creationId xmlns:a16="http://schemas.microsoft.com/office/drawing/2014/main" id="{34223BE7-2C1E-A448-A3BB-0031F163BFAD}"/>
                </a:ext>
              </a:extLst>
            </p:cNvPr>
            <p:cNvPicPr preferRelativeResize="0"/>
            <p:nvPr/>
          </p:nvPicPr>
          <p:blipFill>
            <a:blip r:embed="rId2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845684" y="419727"/>
              <a:ext cx="1165777" cy="88441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D1572B0D-3408-BD4C-B415-BD303A9B8A37}"/>
                </a:ext>
              </a:extLst>
            </p:cNvPr>
            <p:cNvCxnSpPr>
              <a:cxnSpLocks/>
            </p:cNvCxnSpPr>
            <p:nvPr/>
          </p:nvCxnSpPr>
          <p:spPr>
            <a:xfrm>
              <a:off x="7330189" y="1358796"/>
              <a:ext cx="5726245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FAC20ABA-E182-1A44-8030-804CA51F8324}"/>
              </a:ext>
            </a:extLst>
          </p:cNvPr>
          <p:cNvSpPr txBox="1"/>
          <p:nvPr/>
        </p:nvSpPr>
        <p:spPr>
          <a:xfrm>
            <a:off x="719346" y="419800"/>
            <a:ext cx="4859946" cy="87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140006"/>
              </a:lnSpc>
            </a:pPr>
            <a:r>
              <a:rPr lang="en-US" sz="4000" b="1" i="0" u="none" strike="noStrike" cap="none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Morphology</a:t>
            </a:r>
            <a:endParaRPr lang="en-US" sz="4000" b="1" dirty="0">
              <a:latin typeface="+mj-lt"/>
            </a:endParaRPr>
          </a:p>
        </p:txBody>
      </p:sp>
      <p:pic>
        <p:nvPicPr>
          <p:cNvPr id="9" name="Google Shape;770;p67">
            <a:extLst>
              <a:ext uri="{FF2B5EF4-FFF2-40B4-BE49-F238E27FC236}">
                <a16:creationId xmlns:a16="http://schemas.microsoft.com/office/drawing/2014/main" id="{235F0B24-59BD-F146-A722-933846525BA7}"/>
              </a:ext>
            </a:extLst>
          </p:cNvPr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28800" y="1595718"/>
            <a:ext cx="8422470" cy="526228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2907179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6AB2EB60-21E6-D947-8DDD-F9CC676BA134}"/>
              </a:ext>
            </a:extLst>
          </p:cNvPr>
          <p:cNvGrpSpPr/>
          <p:nvPr/>
        </p:nvGrpSpPr>
        <p:grpSpPr>
          <a:xfrm>
            <a:off x="6164765" y="186557"/>
            <a:ext cx="5726245" cy="939069"/>
            <a:chOff x="7330189" y="419727"/>
            <a:chExt cx="5726245" cy="939069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E96445B-0A5A-5148-9FFE-A879E33A86D6}"/>
                </a:ext>
              </a:extLst>
            </p:cNvPr>
            <p:cNvSpPr txBox="1"/>
            <p:nvPr/>
          </p:nvSpPr>
          <p:spPr>
            <a:xfrm>
              <a:off x="7825409" y="673383"/>
              <a:ext cx="4562851" cy="4235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600" spc="3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From the Classroom to the Farm</a:t>
              </a:r>
              <a:endParaRPr lang="id-ID" sz="1600" spc="300" dirty="0">
                <a:solidFill>
                  <a:schemeClr val="tx1">
                    <a:lumMod val="50000"/>
                    <a:lumOff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pic>
          <p:nvPicPr>
            <p:cNvPr id="18" name="Google Shape;89;p1">
              <a:extLst>
                <a:ext uri="{FF2B5EF4-FFF2-40B4-BE49-F238E27FC236}">
                  <a16:creationId xmlns:a16="http://schemas.microsoft.com/office/drawing/2014/main" id="{34223BE7-2C1E-A448-A3BB-0031F163BFAD}"/>
                </a:ext>
              </a:extLst>
            </p:cNvPr>
            <p:cNvPicPr preferRelativeResize="0"/>
            <p:nvPr/>
          </p:nvPicPr>
          <p:blipFill>
            <a:blip r:embed="rId2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845684" y="419727"/>
              <a:ext cx="1165777" cy="88441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D1572B0D-3408-BD4C-B415-BD303A9B8A37}"/>
                </a:ext>
              </a:extLst>
            </p:cNvPr>
            <p:cNvCxnSpPr>
              <a:cxnSpLocks/>
            </p:cNvCxnSpPr>
            <p:nvPr/>
          </p:nvCxnSpPr>
          <p:spPr>
            <a:xfrm>
              <a:off x="7330189" y="1358796"/>
              <a:ext cx="5726245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FAC20ABA-E182-1A44-8030-804CA51F8324}"/>
              </a:ext>
            </a:extLst>
          </p:cNvPr>
          <p:cNvSpPr txBox="1"/>
          <p:nvPr/>
        </p:nvSpPr>
        <p:spPr>
          <a:xfrm>
            <a:off x="719346" y="419800"/>
            <a:ext cx="4859946" cy="87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140006"/>
              </a:lnSpc>
            </a:pPr>
            <a:r>
              <a:rPr lang="en-US" sz="4000" b="1" i="0" u="none" strike="noStrike" cap="none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Reproduction</a:t>
            </a:r>
            <a:endParaRPr lang="en-US" sz="4000" b="1" dirty="0">
              <a:latin typeface="+mj-lt"/>
            </a:endParaRPr>
          </a:p>
        </p:txBody>
      </p:sp>
      <p:sp>
        <p:nvSpPr>
          <p:cNvPr id="12" name="Google Shape;215;p8">
            <a:extLst>
              <a:ext uri="{FF2B5EF4-FFF2-40B4-BE49-F238E27FC236}">
                <a16:creationId xmlns:a16="http://schemas.microsoft.com/office/drawing/2014/main" id="{CADBAFCF-AB5F-4D40-91E0-25148A567D46}"/>
              </a:ext>
            </a:extLst>
          </p:cNvPr>
          <p:cNvSpPr txBox="1"/>
          <p:nvPr/>
        </p:nvSpPr>
        <p:spPr>
          <a:xfrm>
            <a:off x="9072923" y="6482236"/>
            <a:ext cx="4271700" cy="258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rgbClr val="191919"/>
                </a:solidFill>
                <a:latin typeface="+mj-lt"/>
                <a:ea typeface="Open Sans Light"/>
                <a:cs typeface="Open Sans Light"/>
                <a:sym typeface="Open Sans Light"/>
              </a:rPr>
              <a:t>Created in </a:t>
            </a:r>
            <a:r>
              <a:rPr lang="en-US" sz="1200" b="0" i="0" u="none" strike="noStrike" cap="none" dirty="0" err="1">
                <a:solidFill>
                  <a:srgbClr val="191919"/>
                </a:solidFill>
                <a:latin typeface="+mj-lt"/>
                <a:ea typeface="Open Sans Light"/>
                <a:cs typeface="Open Sans Light"/>
                <a:sym typeface="Open Sans Light"/>
              </a:rPr>
              <a:t>Biorender.com</a:t>
            </a:r>
            <a:endParaRPr sz="1200" dirty="0">
              <a:latin typeface="+mj-l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815F909-EEBA-FC4B-9F92-3A3259CE433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70081" y="1538514"/>
            <a:ext cx="9013209" cy="4847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38521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F61BACA-7F29-7C44-B55D-4FEF0B5C9391}"/>
              </a:ext>
            </a:extLst>
          </p:cNvPr>
          <p:cNvSpPr txBox="1"/>
          <p:nvPr/>
        </p:nvSpPr>
        <p:spPr>
          <a:xfrm>
            <a:off x="761375" y="2628421"/>
            <a:ext cx="11220565" cy="38945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10211" lvl="1">
              <a:lnSpc>
                <a:spcPct val="130000"/>
              </a:lnSpc>
              <a:buClr>
                <a:srgbClr val="191919"/>
              </a:buClr>
              <a:buSzPts val="3800"/>
            </a:pPr>
            <a:endParaRPr lang="en-US" sz="2400" dirty="0">
              <a:latin typeface="+mj-lt"/>
            </a:endParaRPr>
          </a:p>
          <a:p>
            <a:pPr marL="410211" lvl="1">
              <a:lnSpc>
                <a:spcPct val="130000"/>
              </a:lnSpc>
              <a:buClr>
                <a:srgbClr val="191919"/>
              </a:buClr>
              <a:buSzPts val="3800"/>
            </a:pPr>
            <a:r>
              <a:rPr lang="en-US" sz="2400" dirty="0">
                <a:latin typeface="+mj-lt"/>
              </a:rPr>
              <a:t>Dissemination is mainly using a vector </a:t>
            </a:r>
          </a:p>
          <a:p>
            <a:pPr marL="410211" lvl="1">
              <a:lnSpc>
                <a:spcPct val="130000"/>
              </a:lnSpc>
              <a:buClr>
                <a:srgbClr val="191919"/>
              </a:buClr>
              <a:buSzPts val="3800"/>
            </a:pPr>
            <a:endParaRPr lang="en-US" sz="2400" dirty="0">
              <a:latin typeface="+mj-lt"/>
            </a:endParaRPr>
          </a:p>
          <a:p>
            <a:pPr marL="410211" lvl="1">
              <a:lnSpc>
                <a:spcPct val="130000"/>
              </a:lnSpc>
              <a:buClr>
                <a:srgbClr val="191919"/>
              </a:buClr>
              <a:buSzPts val="3800"/>
            </a:pPr>
            <a:r>
              <a:rPr lang="en-US" sz="2400" dirty="0">
                <a:latin typeface="+mj-lt"/>
              </a:rPr>
              <a:t>Few require long-term survival in the environment</a:t>
            </a:r>
          </a:p>
          <a:p>
            <a:pPr marL="410211" lvl="1">
              <a:lnSpc>
                <a:spcPct val="130000"/>
              </a:lnSpc>
              <a:buClr>
                <a:srgbClr val="191919"/>
              </a:buClr>
              <a:buSzPts val="3800"/>
            </a:pPr>
            <a:endParaRPr lang="en-US" sz="2400" dirty="0">
              <a:latin typeface="+mj-lt"/>
            </a:endParaRPr>
          </a:p>
          <a:p>
            <a:pPr marL="410211" lvl="1">
              <a:lnSpc>
                <a:spcPct val="130000"/>
              </a:lnSpc>
              <a:buClr>
                <a:srgbClr val="191919"/>
              </a:buClr>
              <a:buSzPts val="3800"/>
            </a:pPr>
            <a:r>
              <a:rPr lang="en-US" sz="2400" dirty="0">
                <a:latin typeface="+mj-lt"/>
              </a:rPr>
              <a:t>Identification is based on determining the properties of the virus through pathogenicity tests, transmission assays, morphological characteristics, and immunological and nucleic acid procedures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7A786A6-5A85-9247-8BF9-4B2F13DCBACE}"/>
              </a:ext>
            </a:extLst>
          </p:cNvPr>
          <p:cNvGrpSpPr/>
          <p:nvPr/>
        </p:nvGrpSpPr>
        <p:grpSpPr>
          <a:xfrm>
            <a:off x="0" y="359765"/>
            <a:ext cx="12192000" cy="2118508"/>
            <a:chOff x="0" y="359765"/>
            <a:chExt cx="12192000" cy="2118508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E22A4E5-6272-8D4B-9140-8B9B2DFDD71D}"/>
                </a:ext>
              </a:extLst>
            </p:cNvPr>
            <p:cNvGrpSpPr/>
            <p:nvPr/>
          </p:nvGrpSpPr>
          <p:grpSpPr>
            <a:xfrm>
              <a:off x="2275367" y="598307"/>
              <a:ext cx="9350575" cy="1879966"/>
              <a:chOff x="2007685" y="774348"/>
              <a:chExt cx="9350575" cy="1879966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73CA644-6D91-EA4A-97E3-64299D35C0A9}"/>
                  </a:ext>
                </a:extLst>
              </p:cNvPr>
              <p:cNvSpPr txBox="1"/>
              <p:nvPr/>
            </p:nvSpPr>
            <p:spPr>
              <a:xfrm>
                <a:off x="2007685" y="1780229"/>
                <a:ext cx="7258493" cy="8740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lnSpc>
                    <a:spcPct val="140006"/>
                  </a:lnSpc>
                </a:pPr>
                <a:r>
                  <a:rPr lang="en-US" sz="4000" b="1" i="0" u="none" strike="noStrike" cap="none" dirty="0">
                    <a:solidFill>
                      <a:srgbClr val="191919"/>
                    </a:solidFill>
                    <a:latin typeface="+mj-lt"/>
                    <a:ea typeface="Arial"/>
                    <a:cs typeface="Arial"/>
                    <a:sym typeface="Arial"/>
                  </a:rPr>
                  <a:t>Survival, Dissemination, </a:t>
                </a:r>
                <a:r>
                  <a:rPr lang="en-US" sz="4000" b="1" dirty="0">
                    <a:solidFill>
                      <a:srgbClr val="191919"/>
                    </a:solidFill>
                    <a:latin typeface="+mj-lt"/>
                    <a:ea typeface="Arial"/>
                    <a:cs typeface="Arial"/>
                    <a:sym typeface="Arial"/>
                  </a:rPr>
                  <a:t>&amp;</a:t>
                </a:r>
                <a:r>
                  <a:rPr lang="en-US" sz="4000" b="1" i="0" u="none" strike="noStrike" cap="none" dirty="0">
                    <a:solidFill>
                      <a:srgbClr val="191919"/>
                    </a:solidFill>
                    <a:latin typeface="+mj-lt"/>
                    <a:ea typeface="Arial"/>
                    <a:cs typeface="Arial"/>
                    <a:sym typeface="Arial"/>
                  </a:rPr>
                  <a:t> ID</a:t>
                </a:r>
                <a:endParaRPr lang="en-US" sz="4000" b="1" dirty="0">
                  <a:latin typeface="+mj-lt"/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8D2B040-C4E3-9B4F-B204-FBECE9A62FF9}"/>
                  </a:ext>
                </a:extLst>
              </p:cNvPr>
              <p:cNvSpPr txBox="1"/>
              <p:nvPr/>
            </p:nvSpPr>
            <p:spPr>
              <a:xfrm>
                <a:off x="6786260" y="774348"/>
                <a:ext cx="4572000" cy="4235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600" spc="3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From the Classroom to the Farm</a:t>
                </a:r>
                <a:endParaRPr lang="id-ID" sz="1600" spc="3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pic>
          <p:nvPicPr>
            <p:cNvPr id="11" name="Google Shape;89;p1">
              <a:extLst>
                <a:ext uri="{FF2B5EF4-FFF2-40B4-BE49-F238E27FC236}">
                  <a16:creationId xmlns:a16="http://schemas.microsoft.com/office/drawing/2014/main" id="{452D8085-B4BC-0245-836A-B059EA813665}"/>
                </a:ext>
              </a:extLst>
            </p:cNvPr>
            <p:cNvPicPr preferRelativeResize="0"/>
            <p:nvPr/>
          </p:nvPicPr>
          <p:blipFill>
            <a:blip r:embed="rId2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026223" y="359765"/>
              <a:ext cx="1165777" cy="88441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A8CC133-0F8E-FD48-A910-529B013086E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409076"/>
              <a:ext cx="1219200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4066203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F61BACA-7F29-7C44-B55D-4FEF0B5C9391}"/>
              </a:ext>
            </a:extLst>
          </p:cNvPr>
          <p:cNvSpPr txBox="1"/>
          <p:nvPr/>
        </p:nvSpPr>
        <p:spPr>
          <a:xfrm>
            <a:off x="6580230" y="2364984"/>
            <a:ext cx="5611770" cy="28607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10211" lvl="1">
              <a:lnSpc>
                <a:spcPct val="130000"/>
              </a:lnSpc>
              <a:buClr>
                <a:srgbClr val="191919"/>
              </a:buClr>
              <a:buSzPts val="3800"/>
            </a:pPr>
            <a:r>
              <a:rPr lang="en-US" sz="2000" b="0" i="0" u="none" strike="noStrike" cap="none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Eukaryotic organisms belonging to the Kingdom Animalia</a:t>
            </a:r>
          </a:p>
          <a:p>
            <a:pPr marL="410211" lvl="1">
              <a:lnSpc>
                <a:spcPct val="130000"/>
              </a:lnSpc>
              <a:buClr>
                <a:srgbClr val="191919"/>
              </a:buClr>
              <a:buSzPts val="3800"/>
            </a:pPr>
            <a:endParaRPr lang="en-US" sz="2000" b="0" i="0" u="none" strike="noStrike" cap="none" dirty="0">
              <a:solidFill>
                <a:srgbClr val="191919"/>
              </a:solidFill>
              <a:latin typeface="+mj-lt"/>
              <a:ea typeface="Arial"/>
              <a:cs typeface="Arial"/>
              <a:sym typeface="Arial"/>
            </a:endParaRPr>
          </a:p>
          <a:p>
            <a:pPr marL="410211" lvl="1">
              <a:lnSpc>
                <a:spcPct val="130000"/>
              </a:lnSpc>
              <a:buClr>
                <a:srgbClr val="191919"/>
              </a:buClr>
              <a:buSzPts val="3800"/>
            </a:pPr>
            <a:r>
              <a:rPr lang="en-US" sz="2000" b="0" i="0" u="none" strike="noStrike" cap="none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More than ~100 species are known to feed on plants </a:t>
            </a:r>
          </a:p>
          <a:p>
            <a:pPr marL="410211" lvl="1">
              <a:lnSpc>
                <a:spcPct val="130000"/>
              </a:lnSpc>
              <a:buClr>
                <a:srgbClr val="191919"/>
              </a:buClr>
              <a:buSzPts val="3800"/>
            </a:pPr>
            <a:endParaRPr lang="en-US" sz="2000" b="0" i="0" u="none" strike="noStrike" cap="none" dirty="0">
              <a:solidFill>
                <a:srgbClr val="191919"/>
              </a:solidFill>
              <a:latin typeface="+mj-lt"/>
              <a:ea typeface="Arial"/>
              <a:cs typeface="Arial"/>
              <a:sym typeface="Arial"/>
            </a:endParaRPr>
          </a:p>
          <a:p>
            <a:pPr marL="410211" lvl="1">
              <a:lnSpc>
                <a:spcPct val="130000"/>
              </a:lnSpc>
              <a:buClr>
                <a:srgbClr val="191919"/>
              </a:buClr>
              <a:buSzPts val="3800"/>
            </a:pPr>
            <a:r>
              <a:rPr lang="en-US" sz="2000" b="0" i="0" u="none" strike="noStrike" cap="none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Invisible for the naked eye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7A786A6-5A85-9247-8BF9-4B2F13DCBACE}"/>
              </a:ext>
            </a:extLst>
          </p:cNvPr>
          <p:cNvGrpSpPr/>
          <p:nvPr/>
        </p:nvGrpSpPr>
        <p:grpSpPr>
          <a:xfrm>
            <a:off x="6950812" y="156565"/>
            <a:ext cx="5241188" cy="1920299"/>
            <a:chOff x="6950812" y="156565"/>
            <a:chExt cx="5241188" cy="1920299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E22A4E5-6272-8D4B-9140-8B9B2DFDD71D}"/>
                </a:ext>
              </a:extLst>
            </p:cNvPr>
            <p:cNvGrpSpPr/>
            <p:nvPr/>
          </p:nvGrpSpPr>
          <p:grpSpPr>
            <a:xfrm>
              <a:off x="6950812" y="395107"/>
              <a:ext cx="4859946" cy="1681757"/>
              <a:chOff x="6683130" y="571148"/>
              <a:chExt cx="4859946" cy="1681757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73CA644-6D91-EA4A-97E3-64299D35C0A9}"/>
                  </a:ext>
                </a:extLst>
              </p:cNvPr>
              <p:cNvSpPr txBox="1"/>
              <p:nvPr/>
            </p:nvSpPr>
            <p:spPr>
              <a:xfrm>
                <a:off x="6683130" y="1428961"/>
                <a:ext cx="4859946" cy="8239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lnSpc>
                    <a:spcPct val="130005"/>
                  </a:lnSpc>
                </a:pPr>
                <a:r>
                  <a:rPr lang="en-US" sz="4000" b="1" i="0" u="none" strike="noStrike" cap="none" dirty="0">
                    <a:solidFill>
                      <a:srgbClr val="191919"/>
                    </a:solidFill>
                    <a:latin typeface="+mj-lt"/>
                    <a:ea typeface="Arial"/>
                    <a:cs typeface="Arial"/>
                    <a:sym typeface="Arial"/>
                  </a:rPr>
                  <a:t>Nematodes</a:t>
                </a:r>
                <a:endParaRPr lang="en-US" sz="4000" b="1" dirty="0">
                  <a:latin typeface="+mj-lt"/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8D2B040-C4E3-9B4F-B204-FBECE9A62FF9}"/>
                  </a:ext>
                </a:extLst>
              </p:cNvPr>
              <p:cNvSpPr txBox="1"/>
              <p:nvPr/>
            </p:nvSpPr>
            <p:spPr>
              <a:xfrm>
                <a:off x="6786260" y="571148"/>
                <a:ext cx="4572000" cy="4235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600" spc="3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From the Classroom to the Farm</a:t>
                </a:r>
                <a:endParaRPr lang="id-ID" sz="1600" spc="3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pic>
          <p:nvPicPr>
            <p:cNvPr id="11" name="Google Shape;89;p1">
              <a:extLst>
                <a:ext uri="{FF2B5EF4-FFF2-40B4-BE49-F238E27FC236}">
                  <a16:creationId xmlns:a16="http://schemas.microsoft.com/office/drawing/2014/main" id="{452D8085-B4BC-0245-836A-B059EA813665}"/>
                </a:ext>
              </a:extLst>
            </p:cNvPr>
            <p:cNvPicPr preferRelativeResize="0"/>
            <p:nvPr/>
          </p:nvPicPr>
          <p:blipFill>
            <a:blip r:embed="rId2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026223" y="156565"/>
              <a:ext cx="1165777" cy="88441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A8CC133-0F8E-FD48-A910-529B013086E0}"/>
                </a:ext>
              </a:extLst>
            </p:cNvPr>
            <p:cNvCxnSpPr>
              <a:cxnSpLocks/>
            </p:cNvCxnSpPr>
            <p:nvPr/>
          </p:nvCxnSpPr>
          <p:spPr>
            <a:xfrm>
              <a:off x="7015396" y="1188943"/>
              <a:ext cx="5036695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2" name="Google Shape;797;p70">
            <a:extLst>
              <a:ext uri="{FF2B5EF4-FFF2-40B4-BE49-F238E27FC236}">
                <a16:creationId xmlns:a16="http://schemas.microsoft.com/office/drawing/2014/main" id="{7EA33AB4-A640-174E-9483-2F98B86CF96D}"/>
              </a:ext>
            </a:extLst>
          </p:cNvPr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6633029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1661297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F61BACA-7F29-7C44-B55D-4FEF0B5C9391}"/>
              </a:ext>
            </a:extLst>
          </p:cNvPr>
          <p:cNvSpPr txBox="1"/>
          <p:nvPr/>
        </p:nvSpPr>
        <p:spPr>
          <a:xfrm>
            <a:off x="6580230" y="2364984"/>
            <a:ext cx="5611770" cy="206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10211" lvl="1">
              <a:lnSpc>
                <a:spcPct val="130000"/>
              </a:lnSpc>
              <a:buClr>
                <a:srgbClr val="191919"/>
              </a:buClr>
              <a:buSzPts val="3800"/>
            </a:pPr>
            <a:r>
              <a:rPr lang="en-US" sz="2000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300 to 1,000 micrometers long</a:t>
            </a:r>
            <a:endParaRPr lang="en-US" sz="2000" dirty="0">
              <a:latin typeface="+mj-lt"/>
            </a:endParaRPr>
          </a:p>
          <a:p>
            <a:pPr lvl="0">
              <a:lnSpc>
                <a:spcPct val="130000"/>
              </a:lnSpc>
            </a:pPr>
            <a:endParaRPr lang="en-US" sz="2000" dirty="0">
              <a:solidFill>
                <a:srgbClr val="191919"/>
              </a:solidFill>
              <a:latin typeface="+mj-lt"/>
              <a:ea typeface="Arial"/>
              <a:cs typeface="Arial"/>
              <a:sym typeface="Arial"/>
            </a:endParaRPr>
          </a:p>
          <a:p>
            <a:pPr marL="410211" lvl="1">
              <a:lnSpc>
                <a:spcPct val="130000"/>
              </a:lnSpc>
              <a:buClr>
                <a:srgbClr val="191919"/>
              </a:buClr>
              <a:buSzPts val="3800"/>
            </a:pPr>
            <a:r>
              <a:rPr lang="en-US" sz="2000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15-35 micrometers wide</a:t>
            </a:r>
            <a:endParaRPr lang="en-US" sz="2000" dirty="0">
              <a:latin typeface="+mj-lt"/>
            </a:endParaRPr>
          </a:p>
          <a:p>
            <a:pPr lvl="0">
              <a:lnSpc>
                <a:spcPct val="130000"/>
              </a:lnSpc>
            </a:pPr>
            <a:endParaRPr lang="en-US" sz="2000" dirty="0">
              <a:solidFill>
                <a:srgbClr val="191919"/>
              </a:solidFill>
              <a:latin typeface="+mj-lt"/>
              <a:ea typeface="Arial"/>
              <a:cs typeface="Arial"/>
              <a:sym typeface="Arial"/>
            </a:endParaRPr>
          </a:p>
          <a:p>
            <a:pPr marL="410211" lvl="1">
              <a:lnSpc>
                <a:spcPct val="130000"/>
              </a:lnSpc>
              <a:buClr>
                <a:srgbClr val="191919"/>
              </a:buClr>
              <a:buSzPts val="3800"/>
            </a:pPr>
            <a:r>
              <a:rPr lang="en-US" sz="2000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Sexual or parthenogenetically through eggs</a:t>
            </a:r>
            <a:endParaRPr lang="en-US" sz="2000" b="0" i="0" u="none" strike="noStrike" cap="none" dirty="0">
              <a:solidFill>
                <a:srgbClr val="191919"/>
              </a:solidFill>
              <a:latin typeface="+mj-lt"/>
              <a:ea typeface="Arial"/>
              <a:cs typeface="Arial"/>
              <a:sym typeface="Arial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7A786A6-5A85-9247-8BF9-4B2F13DCBACE}"/>
              </a:ext>
            </a:extLst>
          </p:cNvPr>
          <p:cNvGrpSpPr/>
          <p:nvPr/>
        </p:nvGrpSpPr>
        <p:grpSpPr>
          <a:xfrm>
            <a:off x="6950812" y="156565"/>
            <a:ext cx="5241188" cy="1920299"/>
            <a:chOff x="6950812" y="156565"/>
            <a:chExt cx="5241188" cy="1920299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E22A4E5-6272-8D4B-9140-8B9B2DFDD71D}"/>
                </a:ext>
              </a:extLst>
            </p:cNvPr>
            <p:cNvGrpSpPr/>
            <p:nvPr/>
          </p:nvGrpSpPr>
          <p:grpSpPr>
            <a:xfrm>
              <a:off x="6950812" y="395107"/>
              <a:ext cx="4859946" cy="1681757"/>
              <a:chOff x="6683130" y="571148"/>
              <a:chExt cx="4859946" cy="1681757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73CA644-6D91-EA4A-97E3-64299D35C0A9}"/>
                  </a:ext>
                </a:extLst>
              </p:cNvPr>
              <p:cNvSpPr txBox="1"/>
              <p:nvPr/>
            </p:nvSpPr>
            <p:spPr>
              <a:xfrm>
                <a:off x="6683130" y="1428961"/>
                <a:ext cx="4859946" cy="8239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lnSpc>
                    <a:spcPct val="130005"/>
                  </a:lnSpc>
                </a:pPr>
                <a:r>
                  <a:rPr lang="en-US" sz="4000" b="1" i="0" u="none" strike="noStrike" cap="none" dirty="0">
                    <a:solidFill>
                      <a:srgbClr val="191919"/>
                    </a:solidFill>
                    <a:latin typeface="+mj-lt"/>
                    <a:ea typeface="Arial"/>
                    <a:cs typeface="Arial"/>
                    <a:sym typeface="Arial"/>
                  </a:rPr>
                  <a:t>Nematodes</a:t>
                </a:r>
                <a:endParaRPr lang="en-US" sz="4000" b="1" dirty="0">
                  <a:latin typeface="+mj-lt"/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8D2B040-C4E3-9B4F-B204-FBECE9A62FF9}"/>
                  </a:ext>
                </a:extLst>
              </p:cNvPr>
              <p:cNvSpPr txBox="1"/>
              <p:nvPr/>
            </p:nvSpPr>
            <p:spPr>
              <a:xfrm>
                <a:off x="6786260" y="571148"/>
                <a:ext cx="4572000" cy="4235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600" spc="3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From the Classroom to the Farm</a:t>
                </a:r>
                <a:endParaRPr lang="id-ID" sz="1600" spc="3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pic>
          <p:nvPicPr>
            <p:cNvPr id="11" name="Google Shape;89;p1">
              <a:extLst>
                <a:ext uri="{FF2B5EF4-FFF2-40B4-BE49-F238E27FC236}">
                  <a16:creationId xmlns:a16="http://schemas.microsoft.com/office/drawing/2014/main" id="{452D8085-B4BC-0245-836A-B059EA813665}"/>
                </a:ext>
              </a:extLst>
            </p:cNvPr>
            <p:cNvPicPr preferRelativeResize="0"/>
            <p:nvPr/>
          </p:nvPicPr>
          <p:blipFill>
            <a:blip r:embed="rId2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026223" y="156565"/>
              <a:ext cx="1165777" cy="88441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A8CC133-0F8E-FD48-A910-529B013086E0}"/>
                </a:ext>
              </a:extLst>
            </p:cNvPr>
            <p:cNvCxnSpPr>
              <a:cxnSpLocks/>
            </p:cNvCxnSpPr>
            <p:nvPr/>
          </p:nvCxnSpPr>
          <p:spPr>
            <a:xfrm>
              <a:off x="7015396" y="1188943"/>
              <a:ext cx="5036695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2" name="Google Shape;797;p70">
            <a:extLst>
              <a:ext uri="{FF2B5EF4-FFF2-40B4-BE49-F238E27FC236}">
                <a16:creationId xmlns:a16="http://schemas.microsoft.com/office/drawing/2014/main" id="{7EA33AB4-A640-174E-9483-2F98B86CF96D}"/>
              </a:ext>
            </a:extLst>
          </p:cNvPr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6633029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5861551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F61BACA-7F29-7C44-B55D-4FEF0B5C9391}"/>
              </a:ext>
            </a:extLst>
          </p:cNvPr>
          <p:cNvSpPr txBox="1"/>
          <p:nvPr/>
        </p:nvSpPr>
        <p:spPr>
          <a:xfrm>
            <a:off x="761375" y="2628421"/>
            <a:ext cx="11220565" cy="2934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10211" lvl="1">
              <a:lnSpc>
                <a:spcPct val="130000"/>
              </a:lnSpc>
              <a:buClr>
                <a:srgbClr val="191919"/>
              </a:buClr>
              <a:buSzPts val="3800"/>
            </a:pPr>
            <a:r>
              <a:rPr lang="en-US" sz="2400" dirty="0">
                <a:latin typeface="+mj-lt"/>
              </a:rPr>
              <a:t>Dissemination through the soil, but they move a few centimeters in one season by their power</a:t>
            </a:r>
          </a:p>
          <a:p>
            <a:pPr marL="410211" lvl="1">
              <a:lnSpc>
                <a:spcPct val="130000"/>
              </a:lnSpc>
              <a:buClr>
                <a:srgbClr val="191919"/>
              </a:buClr>
              <a:buSzPts val="3800"/>
            </a:pPr>
            <a:endParaRPr lang="en-US" sz="2400" dirty="0">
              <a:latin typeface="+mj-lt"/>
            </a:endParaRPr>
          </a:p>
          <a:p>
            <a:pPr marL="410211" lvl="1">
              <a:lnSpc>
                <a:spcPct val="130000"/>
              </a:lnSpc>
              <a:buClr>
                <a:srgbClr val="191919"/>
              </a:buClr>
              <a:buSzPts val="3800"/>
            </a:pPr>
            <a:r>
              <a:rPr lang="en-US" sz="2400" dirty="0">
                <a:latin typeface="+mj-lt"/>
              </a:rPr>
              <a:t>Disseminated faster through water or movement of soil </a:t>
            </a:r>
          </a:p>
          <a:p>
            <a:pPr marL="410211" lvl="1">
              <a:lnSpc>
                <a:spcPct val="130000"/>
              </a:lnSpc>
              <a:buClr>
                <a:srgbClr val="191919"/>
              </a:buClr>
              <a:buSzPts val="3800"/>
            </a:pPr>
            <a:endParaRPr lang="en-US" sz="2400" dirty="0">
              <a:latin typeface="+mj-lt"/>
            </a:endParaRPr>
          </a:p>
          <a:p>
            <a:pPr marL="410211" lvl="1">
              <a:lnSpc>
                <a:spcPct val="130000"/>
              </a:lnSpc>
              <a:buClr>
                <a:srgbClr val="191919"/>
              </a:buClr>
              <a:buSzPts val="3800"/>
            </a:pPr>
            <a:r>
              <a:rPr lang="en-US" sz="2400" dirty="0">
                <a:latin typeface="+mj-lt"/>
              </a:rPr>
              <a:t>Survival is affected by soil temperature, moisture, and aeration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7A786A6-5A85-9247-8BF9-4B2F13DCBACE}"/>
              </a:ext>
            </a:extLst>
          </p:cNvPr>
          <p:cNvGrpSpPr/>
          <p:nvPr/>
        </p:nvGrpSpPr>
        <p:grpSpPr>
          <a:xfrm>
            <a:off x="0" y="359765"/>
            <a:ext cx="12192000" cy="2118508"/>
            <a:chOff x="0" y="359765"/>
            <a:chExt cx="12192000" cy="2118508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E22A4E5-6272-8D4B-9140-8B9B2DFDD71D}"/>
                </a:ext>
              </a:extLst>
            </p:cNvPr>
            <p:cNvGrpSpPr/>
            <p:nvPr/>
          </p:nvGrpSpPr>
          <p:grpSpPr>
            <a:xfrm>
              <a:off x="2275367" y="598307"/>
              <a:ext cx="9350575" cy="1879966"/>
              <a:chOff x="2007685" y="774348"/>
              <a:chExt cx="9350575" cy="1879966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73CA644-6D91-EA4A-97E3-64299D35C0A9}"/>
                  </a:ext>
                </a:extLst>
              </p:cNvPr>
              <p:cNvSpPr txBox="1"/>
              <p:nvPr/>
            </p:nvSpPr>
            <p:spPr>
              <a:xfrm>
                <a:off x="2007685" y="1780229"/>
                <a:ext cx="7258493" cy="8740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lnSpc>
                    <a:spcPct val="140006"/>
                  </a:lnSpc>
                </a:pPr>
                <a:r>
                  <a:rPr lang="en-US" sz="4000" b="1" i="0" u="none" strike="noStrike" cap="none" dirty="0">
                    <a:solidFill>
                      <a:srgbClr val="191919"/>
                    </a:solidFill>
                    <a:latin typeface="+mj-lt"/>
                    <a:ea typeface="Arial"/>
                    <a:cs typeface="Arial"/>
                    <a:sym typeface="Arial"/>
                  </a:rPr>
                  <a:t>Survival, Dissemination, &amp; ID</a:t>
                </a:r>
                <a:endParaRPr lang="en-US" sz="4000" b="1" dirty="0">
                  <a:latin typeface="+mj-lt"/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8D2B040-C4E3-9B4F-B204-FBECE9A62FF9}"/>
                  </a:ext>
                </a:extLst>
              </p:cNvPr>
              <p:cNvSpPr txBox="1"/>
              <p:nvPr/>
            </p:nvSpPr>
            <p:spPr>
              <a:xfrm>
                <a:off x="6786260" y="774348"/>
                <a:ext cx="4572000" cy="4235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600" spc="3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From the Classroom to the Farm</a:t>
                </a:r>
                <a:endParaRPr lang="id-ID" sz="1600" spc="3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pic>
          <p:nvPicPr>
            <p:cNvPr id="11" name="Google Shape;89;p1">
              <a:extLst>
                <a:ext uri="{FF2B5EF4-FFF2-40B4-BE49-F238E27FC236}">
                  <a16:creationId xmlns:a16="http://schemas.microsoft.com/office/drawing/2014/main" id="{452D8085-B4BC-0245-836A-B059EA813665}"/>
                </a:ext>
              </a:extLst>
            </p:cNvPr>
            <p:cNvPicPr preferRelativeResize="0"/>
            <p:nvPr/>
          </p:nvPicPr>
          <p:blipFill>
            <a:blip r:embed="rId2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026223" y="359765"/>
              <a:ext cx="1165777" cy="88441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A8CC133-0F8E-FD48-A910-529B013086E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409076"/>
              <a:ext cx="1219200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0655282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67A786A6-5A85-9247-8BF9-4B2F13DCBACE}"/>
              </a:ext>
            </a:extLst>
          </p:cNvPr>
          <p:cNvGrpSpPr/>
          <p:nvPr/>
        </p:nvGrpSpPr>
        <p:grpSpPr>
          <a:xfrm>
            <a:off x="-722672" y="378597"/>
            <a:ext cx="12914672" cy="1147686"/>
            <a:chOff x="-334052" y="332877"/>
            <a:chExt cx="12914672" cy="1147686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E22A4E5-6272-8D4B-9140-8B9B2DFDD71D}"/>
                </a:ext>
              </a:extLst>
            </p:cNvPr>
            <p:cNvGrpSpPr/>
            <p:nvPr/>
          </p:nvGrpSpPr>
          <p:grpSpPr>
            <a:xfrm>
              <a:off x="-334052" y="332877"/>
              <a:ext cx="11959994" cy="1147686"/>
              <a:chOff x="-601734" y="508918"/>
              <a:chExt cx="11959994" cy="1147686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73CA644-6D91-EA4A-97E3-64299D35C0A9}"/>
                  </a:ext>
                </a:extLst>
              </p:cNvPr>
              <p:cNvSpPr txBox="1"/>
              <p:nvPr/>
            </p:nvSpPr>
            <p:spPr>
              <a:xfrm>
                <a:off x="-601734" y="508918"/>
                <a:ext cx="7258493" cy="11476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lnSpc>
                    <a:spcPct val="140006"/>
                  </a:lnSpc>
                </a:pPr>
                <a:r>
                  <a:rPr lang="en-US" sz="5400" b="1" i="0" u="none" strike="noStrike" cap="none" dirty="0">
                    <a:solidFill>
                      <a:srgbClr val="191919"/>
                    </a:solidFill>
                    <a:latin typeface="+mj-lt"/>
                    <a:ea typeface="Arial"/>
                    <a:cs typeface="Arial"/>
                    <a:sym typeface="Arial"/>
                  </a:rPr>
                  <a:t>References</a:t>
                </a:r>
                <a:endParaRPr lang="en-US" sz="5400" b="1" dirty="0">
                  <a:latin typeface="+mj-lt"/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8D2B040-C4E3-9B4F-B204-FBECE9A62FF9}"/>
                  </a:ext>
                </a:extLst>
              </p:cNvPr>
              <p:cNvSpPr txBox="1"/>
              <p:nvPr/>
            </p:nvSpPr>
            <p:spPr>
              <a:xfrm>
                <a:off x="6786260" y="774348"/>
                <a:ext cx="4572000" cy="4235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600" spc="3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From the Classroom to the Farm</a:t>
                </a:r>
                <a:endParaRPr lang="id-ID" sz="1600" spc="3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pic>
          <p:nvPicPr>
            <p:cNvPr id="11" name="Google Shape;89;p1">
              <a:extLst>
                <a:ext uri="{FF2B5EF4-FFF2-40B4-BE49-F238E27FC236}">
                  <a16:creationId xmlns:a16="http://schemas.microsoft.com/office/drawing/2014/main" id="{452D8085-B4BC-0245-836A-B059EA813665}"/>
                </a:ext>
              </a:extLst>
            </p:cNvPr>
            <p:cNvPicPr preferRelativeResize="0"/>
            <p:nvPr/>
          </p:nvPicPr>
          <p:blipFill>
            <a:blip r:embed="rId2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026223" y="359765"/>
              <a:ext cx="1165777" cy="88441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A8CC133-0F8E-FD48-A910-529B013086E0}"/>
                </a:ext>
              </a:extLst>
            </p:cNvPr>
            <p:cNvCxnSpPr>
              <a:cxnSpLocks/>
            </p:cNvCxnSpPr>
            <p:nvPr/>
          </p:nvCxnSpPr>
          <p:spPr>
            <a:xfrm>
              <a:off x="6951652" y="1317636"/>
              <a:ext cx="5628968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1F099B8-600F-B648-AD36-B3B550EF555F}"/>
              </a:ext>
            </a:extLst>
          </p:cNvPr>
          <p:cNvGrpSpPr/>
          <p:nvPr/>
        </p:nvGrpSpPr>
        <p:grpSpPr>
          <a:xfrm>
            <a:off x="-2145890" y="2158425"/>
            <a:ext cx="13549113" cy="6028249"/>
            <a:chOff x="5644088" y="1237560"/>
            <a:chExt cx="11497895" cy="7231546"/>
          </a:xfrm>
        </p:grpSpPr>
        <p:sp>
          <p:nvSpPr>
            <p:cNvPr id="14" name="Google Shape;825;p73">
              <a:extLst>
                <a:ext uri="{FF2B5EF4-FFF2-40B4-BE49-F238E27FC236}">
                  <a16:creationId xmlns:a16="http://schemas.microsoft.com/office/drawing/2014/main" id="{7D4246F5-81B9-DB44-A273-9B17888867DF}"/>
                </a:ext>
              </a:extLst>
            </p:cNvPr>
            <p:cNvSpPr txBox="1"/>
            <p:nvPr/>
          </p:nvSpPr>
          <p:spPr>
            <a:xfrm>
              <a:off x="8106519" y="1237560"/>
              <a:ext cx="9031904" cy="5685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lvl="0">
                <a:lnSpc>
                  <a:spcPct val="140011"/>
                </a:lnSpc>
              </a:pPr>
              <a:r>
                <a:rPr lang="en-US" sz="2200" b="0" i="0" u="none" strike="noStrike" cap="none" dirty="0" err="1">
                  <a:solidFill>
                    <a:srgbClr val="000000"/>
                  </a:solidFill>
                  <a:latin typeface="+mj-lt"/>
                  <a:ea typeface="Open Sans Light"/>
                  <a:cs typeface="Open Sans Light"/>
                  <a:sym typeface="Open Sans Light"/>
                </a:rPr>
                <a:t>Agrios</a:t>
              </a:r>
              <a:r>
                <a:rPr lang="en-US" sz="2200" b="0" i="0" u="none" strike="noStrike" cap="none" dirty="0">
                  <a:solidFill>
                    <a:srgbClr val="000000"/>
                  </a:solidFill>
                  <a:latin typeface="+mj-lt"/>
                  <a:ea typeface="Open Sans Light"/>
                  <a:cs typeface="Open Sans Light"/>
                  <a:sym typeface="Open Sans Light"/>
                </a:rPr>
                <a:t>, G. (2005). Plant Pathology. </a:t>
              </a:r>
              <a:r>
                <a:rPr lang="en-US" sz="2200" dirty="0">
                  <a:latin typeface="+mj-lt"/>
                  <a:ea typeface="Open Sans Light"/>
                  <a:cs typeface="Open Sans Light"/>
                  <a:sym typeface="Open Sans Light"/>
                </a:rPr>
                <a:t>5th edition. </a:t>
              </a:r>
              <a:r>
                <a:rPr lang="en-US" sz="2200" b="0" i="0" u="none" strike="noStrike" cap="none" dirty="0">
                  <a:solidFill>
                    <a:srgbClr val="000000"/>
                  </a:solidFill>
                  <a:latin typeface="+mj-lt"/>
                  <a:ea typeface="Open Sans Light"/>
                  <a:cs typeface="Open Sans Light"/>
                  <a:sym typeface="Open Sans Light"/>
                </a:rPr>
                <a:t>Editorial Elsevier Academic Press.</a:t>
              </a:r>
              <a:endParaRPr sz="2200" dirty="0">
                <a:latin typeface="+mj-lt"/>
              </a:endParaRPr>
            </a:p>
          </p:txBody>
        </p:sp>
        <p:sp>
          <p:nvSpPr>
            <p:cNvPr id="15" name="Google Shape;827;p73">
              <a:extLst>
                <a:ext uri="{FF2B5EF4-FFF2-40B4-BE49-F238E27FC236}">
                  <a16:creationId xmlns:a16="http://schemas.microsoft.com/office/drawing/2014/main" id="{EE7DDC0D-2F50-0346-85AE-F24BFD363A79}"/>
                </a:ext>
              </a:extLst>
            </p:cNvPr>
            <p:cNvSpPr txBox="1"/>
            <p:nvPr/>
          </p:nvSpPr>
          <p:spPr>
            <a:xfrm>
              <a:off x="5644088" y="7995130"/>
              <a:ext cx="9031800" cy="47397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 b="0" i="0" u="none" strike="noStrike" cap="none" dirty="0">
                  <a:solidFill>
                    <a:srgbClr val="000000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Graphic: </a:t>
              </a:r>
              <a:r>
                <a:rPr lang="en-US" sz="2200" b="0" i="0" u="none" strike="noStrike" cap="none" dirty="0" err="1">
                  <a:solidFill>
                    <a:srgbClr val="000000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BioRender.com</a:t>
              </a:r>
              <a:endParaRPr sz="2200" dirty="0"/>
            </a:p>
          </p:txBody>
        </p:sp>
        <p:sp>
          <p:nvSpPr>
            <p:cNvPr id="18" name="Google Shape;825;p73">
              <a:extLst>
                <a:ext uri="{FF2B5EF4-FFF2-40B4-BE49-F238E27FC236}">
                  <a16:creationId xmlns:a16="http://schemas.microsoft.com/office/drawing/2014/main" id="{893DC76C-6183-B94C-9554-379D11E01EEE}"/>
                </a:ext>
              </a:extLst>
            </p:cNvPr>
            <p:cNvSpPr txBox="1"/>
            <p:nvPr/>
          </p:nvSpPr>
          <p:spPr>
            <a:xfrm>
              <a:off x="8110079" y="3621053"/>
              <a:ext cx="9031904" cy="113717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lvl="0">
                <a:lnSpc>
                  <a:spcPct val="140011"/>
                </a:lnSpc>
              </a:pPr>
              <a:r>
                <a:rPr lang="en-US" sz="2200" dirty="0">
                  <a:latin typeface="+mj-lt"/>
                  <a:ea typeface="Open Sans Light"/>
                  <a:cs typeface="Open Sans Light"/>
                  <a:sym typeface="Open Sans Light"/>
                </a:rPr>
                <a:t>Schumann &amp; D’Arcy </a:t>
              </a:r>
              <a:r>
                <a:rPr lang="en-US" sz="2200" b="0" i="0" u="none" strike="noStrike" cap="none" dirty="0">
                  <a:solidFill>
                    <a:srgbClr val="000000"/>
                  </a:solidFill>
                  <a:latin typeface="+mj-lt"/>
                  <a:ea typeface="Open Sans Light"/>
                  <a:cs typeface="Open Sans Light"/>
                  <a:sym typeface="Open Sans Light"/>
                </a:rPr>
                <a:t>(2009). </a:t>
              </a:r>
              <a:r>
                <a:rPr lang="en-US" sz="2200" dirty="0">
                  <a:latin typeface="+mj-lt"/>
                  <a:ea typeface="Open Sans Light"/>
                  <a:cs typeface="Open Sans Light"/>
                  <a:sym typeface="Open Sans Light"/>
                </a:rPr>
                <a:t>Essential Plant Pathology</a:t>
              </a:r>
              <a:r>
                <a:rPr lang="en-US" sz="2200" b="0" i="0" u="none" strike="noStrike" cap="none" dirty="0">
                  <a:solidFill>
                    <a:srgbClr val="000000"/>
                  </a:solidFill>
                  <a:latin typeface="+mj-lt"/>
                  <a:ea typeface="Open Sans Light"/>
                  <a:cs typeface="Open Sans Light"/>
                  <a:sym typeface="Open Sans Light"/>
                </a:rPr>
                <a:t>. 2</a:t>
              </a:r>
              <a:r>
                <a:rPr lang="en-US" sz="2200" b="0" i="0" u="none" strike="noStrike" cap="none" baseline="30000" dirty="0">
                  <a:solidFill>
                    <a:srgbClr val="000000"/>
                  </a:solidFill>
                  <a:latin typeface="+mj-lt"/>
                  <a:ea typeface="Open Sans Light"/>
                  <a:cs typeface="Open Sans Light"/>
                  <a:sym typeface="Open Sans Light"/>
                </a:rPr>
                <a:t>nd</a:t>
              </a:r>
              <a:r>
                <a:rPr lang="en-US" sz="2200" b="0" i="0" u="none" strike="noStrike" cap="none" dirty="0">
                  <a:solidFill>
                    <a:srgbClr val="000000"/>
                  </a:solidFill>
                  <a:latin typeface="+mj-lt"/>
                  <a:ea typeface="Open Sans Light"/>
                  <a:cs typeface="Open Sans Light"/>
                  <a:sym typeface="Open Sans Light"/>
                </a:rPr>
                <a:t> edition. American </a:t>
              </a:r>
              <a:r>
                <a:rPr lang="en-US" sz="2200" b="0" i="0" u="none" strike="noStrike" cap="none" dirty="0" err="1">
                  <a:solidFill>
                    <a:srgbClr val="000000"/>
                  </a:solidFill>
                  <a:latin typeface="+mj-lt"/>
                  <a:ea typeface="Open Sans Light"/>
                  <a:cs typeface="Open Sans Light"/>
                  <a:sym typeface="Open Sans Light"/>
                </a:rPr>
                <a:t>Phytopathological</a:t>
              </a:r>
              <a:r>
                <a:rPr lang="en-US" sz="2200" b="0" i="0" u="none" strike="noStrike" cap="none" dirty="0">
                  <a:solidFill>
                    <a:srgbClr val="000000"/>
                  </a:solidFill>
                  <a:latin typeface="+mj-lt"/>
                  <a:ea typeface="Open Sans Light"/>
                  <a:cs typeface="Open Sans Light"/>
                  <a:sym typeface="Open Sans Light"/>
                </a:rPr>
                <a:t> Society. </a:t>
              </a:r>
              <a:endParaRPr sz="2200" dirty="0">
                <a:latin typeface="+mj-lt"/>
              </a:endParaRPr>
            </a:p>
          </p:txBody>
        </p:sp>
        <p:sp>
          <p:nvSpPr>
            <p:cNvPr id="19" name="Google Shape;825;p73">
              <a:extLst>
                <a:ext uri="{FF2B5EF4-FFF2-40B4-BE49-F238E27FC236}">
                  <a16:creationId xmlns:a16="http://schemas.microsoft.com/office/drawing/2014/main" id="{49DD9337-9D7F-904F-AA9C-F95D6693B68F}"/>
                </a:ext>
              </a:extLst>
            </p:cNvPr>
            <p:cNvSpPr txBox="1"/>
            <p:nvPr/>
          </p:nvSpPr>
          <p:spPr>
            <a:xfrm>
              <a:off x="8110079" y="2363000"/>
              <a:ext cx="9031904" cy="5685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lvl="0">
                <a:lnSpc>
                  <a:spcPct val="140011"/>
                </a:lnSpc>
              </a:pPr>
              <a:r>
                <a:rPr lang="en-US" sz="2200" dirty="0">
                  <a:latin typeface="+mj-lt"/>
                  <a:ea typeface="Open Sans Light"/>
                  <a:cs typeface="Open Sans Light"/>
                  <a:sym typeface="Open Sans Light"/>
                </a:rPr>
                <a:t>Burchett &amp; Burchett </a:t>
              </a:r>
              <a:r>
                <a:rPr lang="en-US" sz="2200" b="0" i="0" u="none" strike="noStrike" cap="none" dirty="0">
                  <a:solidFill>
                    <a:srgbClr val="000000"/>
                  </a:solidFill>
                  <a:latin typeface="+mj-lt"/>
                  <a:ea typeface="Open Sans Light"/>
                  <a:cs typeface="Open Sans Light"/>
                  <a:sym typeface="Open Sans Light"/>
                </a:rPr>
                <a:t>(2018). Plant Pathology. 1st</a:t>
              </a:r>
              <a:r>
                <a:rPr lang="en-US" sz="2200" dirty="0">
                  <a:latin typeface="+mj-lt"/>
                  <a:ea typeface="Open Sans Light"/>
                  <a:cs typeface="Open Sans Light"/>
                  <a:sym typeface="Open Sans Light"/>
                </a:rPr>
                <a:t> edition. </a:t>
              </a:r>
              <a:r>
                <a:rPr lang="en-US" sz="2200" b="0" i="0" u="none" strike="noStrike" cap="none" dirty="0">
                  <a:solidFill>
                    <a:srgbClr val="000000"/>
                  </a:solidFill>
                  <a:latin typeface="+mj-lt"/>
                  <a:ea typeface="Open Sans Light"/>
                  <a:cs typeface="Open Sans Light"/>
                  <a:sym typeface="Open Sans Light"/>
                </a:rPr>
                <a:t>Garland Science. </a:t>
              </a:r>
              <a:endParaRPr sz="2200" dirty="0">
                <a:latin typeface="+mj-lt"/>
              </a:endParaRPr>
            </a:p>
          </p:txBody>
        </p:sp>
        <p:sp>
          <p:nvSpPr>
            <p:cNvPr id="20" name="Google Shape;825;p73">
              <a:extLst>
                <a:ext uri="{FF2B5EF4-FFF2-40B4-BE49-F238E27FC236}">
                  <a16:creationId xmlns:a16="http://schemas.microsoft.com/office/drawing/2014/main" id="{D35B7420-0A47-344D-8A9A-593A81AD674B}"/>
                </a:ext>
              </a:extLst>
            </p:cNvPr>
            <p:cNvSpPr txBox="1"/>
            <p:nvPr/>
          </p:nvSpPr>
          <p:spPr>
            <a:xfrm>
              <a:off x="8107042" y="5391419"/>
              <a:ext cx="9031904" cy="5685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lvl="0">
                <a:lnSpc>
                  <a:spcPct val="140011"/>
                </a:lnSpc>
              </a:pPr>
              <a:r>
                <a:rPr lang="en-US" sz="2200" dirty="0">
                  <a:latin typeface="+mj-lt"/>
                  <a:ea typeface="Open Sans Light"/>
                  <a:cs typeface="Open Sans Light"/>
                  <a:sym typeface="Open Sans Light"/>
                </a:rPr>
                <a:t>Singh </a:t>
              </a:r>
              <a:r>
                <a:rPr lang="en-US" sz="2200" b="0" i="0" u="none" strike="noStrike" cap="none" dirty="0">
                  <a:solidFill>
                    <a:srgbClr val="000000"/>
                  </a:solidFill>
                  <a:latin typeface="+mj-lt"/>
                  <a:ea typeface="Open Sans Light"/>
                  <a:cs typeface="Open Sans Light"/>
                  <a:sym typeface="Open Sans Light"/>
                </a:rPr>
                <a:t>(2017). Introduction to Principles of Plant Pathology. </a:t>
              </a:r>
              <a:r>
                <a:rPr lang="en-US" sz="2200" dirty="0">
                  <a:latin typeface="+mj-lt"/>
                  <a:ea typeface="Open Sans Light"/>
                  <a:cs typeface="Open Sans Light"/>
                  <a:sym typeface="Open Sans Light"/>
                </a:rPr>
                <a:t>5th edition. </a:t>
              </a:r>
              <a:r>
                <a:rPr lang="en-US" sz="2200" b="0" i="0" u="none" strike="noStrike" cap="none" dirty="0" err="1">
                  <a:solidFill>
                    <a:srgbClr val="000000"/>
                  </a:solidFill>
                  <a:latin typeface="+mj-lt"/>
                  <a:ea typeface="Open Sans Light"/>
                  <a:cs typeface="Open Sans Light"/>
                  <a:sym typeface="Open Sans Light"/>
                </a:rPr>
                <a:t>Medtech</a:t>
              </a:r>
              <a:r>
                <a:rPr lang="en-US" sz="2200" b="0" i="0" u="none" strike="noStrike" cap="none" dirty="0">
                  <a:solidFill>
                    <a:srgbClr val="000000"/>
                  </a:solidFill>
                  <a:latin typeface="+mj-lt"/>
                  <a:ea typeface="Open Sans Light"/>
                  <a:cs typeface="Open Sans Light"/>
                  <a:sym typeface="Open Sans Light"/>
                </a:rPr>
                <a:t>. </a:t>
              </a:r>
              <a:endParaRPr sz="2200" dirty="0"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245053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F61BACA-7F29-7C44-B55D-4FEF0B5C9391}"/>
              </a:ext>
            </a:extLst>
          </p:cNvPr>
          <p:cNvSpPr txBox="1"/>
          <p:nvPr/>
        </p:nvSpPr>
        <p:spPr>
          <a:xfrm>
            <a:off x="6251510" y="3078094"/>
            <a:ext cx="5791199" cy="44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140000"/>
              </a:lnSpc>
            </a:pPr>
            <a:r>
              <a:rPr lang="en-US" b="0" i="0" u="none" strike="noStrike" cap="none" dirty="0">
                <a:latin typeface="+mj-lt"/>
                <a:ea typeface="Arial"/>
                <a:cs typeface="Arial"/>
                <a:sym typeface="Arial"/>
              </a:rPr>
              <a:t>Plant pathology is an integrative or </a:t>
            </a:r>
            <a:r>
              <a:rPr lang="en-US" dirty="0">
                <a:latin typeface="+mj-lt"/>
              </a:rPr>
              <a:t>multidisciplinary</a:t>
            </a:r>
            <a:r>
              <a:rPr lang="en-US" b="0" i="0" u="none" strike="noStrike" cap="none" dirty="0">
                <a:latin typeface="+mj-lt"/>
                <a:ea typeface="Arial"/>
                <a:cs typeface="Arial"/>
                <a:sym typeface="Arial"/>
              </a:rPr>
              <a:t> science </a:t>
            </a:r>
            <a:endParaRPr lang="id-ID" dirty="0">
              <a:latin typeface="+mj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7A786A6-5A85-9247-8BF9-4B2F13DCBACE}"/>
              </a:ext>
            </a:extLst>
          </p:cNvPr>
          <p:cNvGrpSpPr/>
          <p:nvPr/>
        </p:nvGrpSpPr>
        <p:grpSpPr>
          <a:xfrm>
            <a:off x="6064898" y="359765"/>
            <a:ext cx="5987193" cy="2322376"/>
            <a:chOff x="7015396" y="359765"/>
            <a:chExt cx="5036695" cy="1866223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E22A4E5-6272-8D4B-9140-8B9B2DFDD71D}"/>
                </a:ext>
              </a:extLst>
            </p:cNvPr>
            <p:cNvGrpSpPr/>
            <p:nvPr/>
          </p:nvGrpSpPr>
          <p:grpSpPr>
            <a:xfrm>
              <a:off x="7313014" y="635629"/>
              <a:ext cx="3929030" cy="1590359"/>
              <a:chOff x="7045332" y="811670"/>
              <a:chExt cx="3929030" cy="1590359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73CA644-6D91-EA4A-97E3-64299D35C0A9}"/>
                  </a:ext>
                </a:extLst>
              </p:cNvPr>
              <p:cNvSpPr txBox="1"/>
              <p:nvPr/>
            </p:nvSpPr>
            <p:spPr>
              <a:xfrm>
                <a:off x="7331072" y="1833184"/>
                <a:ext cx="3643290" cy="5688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0" b="1" dirty="0">
                    <a:ln w="19050">
                      <a:noFill/>
                    </a:ln>
                    <a:latin typeface="+mj-lt"/>
                  </a:rPr>
                  <a:t>Plant Pathology</a:t>
                </a:r>
                <a:endParaRPr lang="id-ID" sz="4000" b="1" dirty="0">
                  <a:ln w="19050">
                    <a:noFill/>
                  </a:ln>
                  <a:latin typeface="+mj-lt"/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8D2B040-C4E3-9B4F-B204-FBECE9A62FF9}"/>
                  </a:ext>
                </a:extLst>
              </p:cNvPr>
              <p:cNvSpPr txBox="1"/>
              <p:nvPr/>
            </p:nvSpPr>
            <p:spPr>
              <a:xfrm>
                <a:off x="7045332" y="811670"/>
                <a:ext cx="3643290" cy="34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600" spc="3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ea typeface="Open Sans" panose="020B0606030504020204" pitchFamily="34" charset="0"/>
                    <a:cs typeface="Open Sans" panose="020B0606030504020204" pitchFamily="34" charset="0"/>
                  </a:rPr>
                  <a:t>From the Classroom to the Farm</a:t>
                </a:r>
                <a:endParaRPr lang="id-ID" sz="1600" spc="3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pic>
          <p:nvPicPr>
            <p:cNvPr id="11" name="Google Shape;89;p1">
              <a:extLst>
                <a:ext uri="{FF2B5EF4-FFF2-40B4-BE49-F238E27FC236}">
                  <a16:creationId xmlns:a16="http://schemas.microsoft.com/office/drawing/2014/main" id="{452D8085-B4BC-0245-836A-B059EA813665}"/>
                </a:ext>
              </a:extLst>
            </p:cNvPr>
            <p:cNvPicPr preferRelativeResize="0"/>
            <p:nvPr/>
          </p:nvPicPr>
          <p:blipFill>
            <a:blip r:embed="rId2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661462" y="359765"/>
              <a:ext cx="1165777" cy="88441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A8CC133-0F8E-FD48-A910-529B013086E0}"/>
                </a:ext>
              </a:extLst>
            </p:cNvPr>
            <p:cNvCxnSpPr>
              <a:cxnSpLocks/>
            </p:cNvCxnSpPr>
            <p:nvPr/>
          </p:nvCxnSpPr>
          <p:spPr>
            <a:xfrm>
              <a:off x="7015396" y="1409076"/>
              <a:ext cx="5036695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2" name="Google Shape;171;p6">
            <a:extLst>
              <a:ext uri="{FF2B5EF4-FFF2-40B4-BE49-F238E27FC236}">
                <a16:creationId xmlns:a16="http://schemas.microsoft.com/office/drawing/2014/main" id="{9514410E-70E8-D74E-819A-BF78C5DFC939}"/>
              </a:ext>
            </a:extLst>
          </p:cNvPr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4595" y="671803"/>
            <a:ext cx="5639674" cy="5505061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215;p8">
            <a:extLst>
              <a:ext uri="{FF2B5EF4-FFF2-40B4-BE49-F238E27FC236}">
                <a16:creationId xmlns:a16="http://schemas.microsoft.com/office/drawing/2014/main" id="{460D82DE-B150-9043-A541-E63029CAE27C}"/>
              </a:ext>
            </a:extLst>
          </p:cNvPr>
          <p:cNvSpPr txBox="1"/>
          <p:nvPr/>
        </p:nvSpPr>
        <p:spPr>
          <a:xfrm>
            <a:off x="-1023339" y="6428727"/>
            <a:ext cx="4271700" cy="258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rgbClr val="191919"/>
                </a:solidFill>
                <a:latin typeface="+mj-lt"/>
                <a:ea typeface="Open Sans Light"/>
                <a:cs typeface="Open Sans Light"/>
                <a:sym typeface="Open Sans Light"/>
              </a:rPr>
              <a:t>Created in </a:t>
            </a:r>
            <a:r>
              <a:rPr lang="en-US" sz="1200" b="0" i="0" u="none" strike="noStrike" cap="none" dirty="0" err="1">
                <a:solidFill>
                  <a:srgbClr val="191919"/>
                </a:solidFill>
                <a:latin typeface="+mj-lt"/>
                <a:ea typeface="Open Sans Light"/>
                <a:cs typeface="Open Sans Light"/>
                <a:sym typeface="Open Sans Light"/>
              </a:rPr>
              <a:t>Biorender.com</a:t>
            </a:r>
            <a:endParaRPr sz="1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3590255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71D15D3F-D8BB-B84E-A594-6D83D7E7109F}"/>
              </a:ext>
            </a:extLst>
          </p:cNvPr>
          <p:cNvGrpSpPr/>
          <p:nvPr/>
        </p:nvGrpSpPr>
        <p:grpSpPr>
          <a:xfrm>
            <a:off x="6096000" y="76336"/>
            <a:ext cx="5726245" cy="991363"/>
            <a:chOff x="7356092" y="121307"/>
            <a:chExt cx="5726245" cy="991363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687B875-412F-0D46-B8C9-57EB8755A53D}"/>
                </a:ext>
              </a:extLst>
            </p:cNvPr>
            <p:cNvSpPr txBox="1"/>
            <p:nvPr/>
          </p:nvSpPr>
          <p:spPr>
            <a:xfrm>
              <a:off x="7671277" y="355276"/>
              <a:ext cx="4562851" cy="4235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600" spc="3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From the Classroom to the Farm</a:t>
              </a:r>
              <a:endParaRPr lang="id-ID" sz="1600" spc="300" dirty="0">
                <a:solidFill>
                  <a:schemeClr val="tx1">
                    <a:lumMod val="50000"/>
                    <a:lumOff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pic>
          <p:nvPicPr>
            <p:cNvPr id="37" name="Google Shape;89;p1">
              <a:extLst>
                <a:ext uri="{FF2B5EF4-FFF2-40B4-BE49-F238E27FC236}">
                  <a16:creationId xmlns:a16="http://schemas.microsoft.com/office/drawing/2014/main" id="{87C6D30E-22C6-C346-9B0C-5865E8585099}"/>
                </a:ext>
              </a:extLst>
            </p:cNvPr>
            <p:cNvPicPr preferRelativeResize="0"/>
            <p:nvPr/>
          </p:nvPicPr>
          <p:blipFill>
            <a:blip r:embed="rId2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769201" y="121307"/>
              <a:ext cx="1165777" cy="88441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C8B2991C-345B-004B-ABDA-3C6961FD4146}"/>
                </a:ext>
              </a:extLst>
            </p:cNvPr>
            <p:cNvCxnSpPr>
              <a:cxnSpLocks/>
            </p:cNvCxnSpPr>
            <p:nvPr/>
          </p:nvCxnSpPr>
          <p:spPr>
            <a:xfrm>
              <a:off x="7356092" y="1112670"/>
              <a:ext cx="5726245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15DB2560-2E9B-4EF1-89B7-E17849049FA8}"/>
              </a:ext>
            </a:extLst>
          </p:cNvPr>
          <p:cNvSpPr txBox="1"/>
          <p:nvPr/>
        </p:nvSpPr>
        <p:spPr>
          <a:xfrm>
            <a:off x="688650" y="1357617"/>
            <a:ext cx="10814699" cy="4855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/>
              <a:t>Multidisciplinary: involving two or more subject areas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/>
              <a:t>Vector: living organism that carries and transmit a pathogen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/>
              <a:t>Disease: any harmful deviation from the normal structural or functional state of an organism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/>
              <a:t>Dormancy: state of reduced metabolic activity adopted by many organisms under conditions of environmental stress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/>
              <a:t>Translocation: when a chromosome break occurs in each of two nonhomologous chromosomes and the two breaks rejoin in a new arrangement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/>
              <a:t>Photosynthesis: the process by which green plants and certain other organisms transform light energy into chemical energy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/>
              <a:t>Cell division: the process by which cells reproduce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/>
              <a:t>Spore: a reproductive cell 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/>
              <a:t>Bacterial "ooze”: exudate seen coming out of water-soaked lesions 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/>
              <a:t>Bacterial streaming:  is a leaking of bacteria out of plant tissue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US" sz="1600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US" sz="16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0A194DD-7548-D645-A25D-54CA518B4F36}"/>
              </a:ext>
            </a:extLst>
          </p:cNvPr>
          <p:cNvSpPr txBox="1"/>
          <p:nvPr/>
        </p:nvSpPr>
        <p:spPr>
          <a:xfrm>
            <a:off x="828661" y="412180"/>
            <a:ext cx="36432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n w="19050">
                  <a:noFill/>
                </a:ln>
                <a:latin typeface="+mj-lt"/>
              </a:rPr>
              <a:t>Glossary </a:t>
            </a:r>
            <a:endParaRPr lang="id-ID" sz="4000" b="1" dirty="0">
              <a:ln w="19050">
                <a:noFill/>
              </a:ln>
              <a:latin typeface="+mj-lt"/>
            </a:endParaRPr>
          </a:p>
        </p:txBody>
      </p:sp>
      <p:sp>
        <p:nvSpPr>
          <p:cNvPr id="11" name="Google Shape;509;p49">
            <a:extLst>
              <a:ext uri="{FF2B5EF4-FFF2-40B4-BE49-F238E27FC236}">
                <a16:creationId xmlns:a16="http://schemas.microsoft.com/office/drawing/2014/main" id="{33471075-1956-1C44-B433-A779A5B6D10E}"/>
              </a:ext>
            </a:extLst>
          </p:cNvPr>
          <p:cNvSpPr txBox="1"/>
          <p:nvPr/>
        </p:nvSpPr>
        <p:spPr>
          <a:xfrm>
            <a:off x="688650" y="6308810"/>
            <a:ext cx="1011991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en-US" dirty="0"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References: </a:t>
            </a:r>
            <a:r>
              <a:rPr lang="en-US" dirty="0">
                <a:latin typeface="+mj-lt"/>
                <a:ea typeface="Open Sans" panose="020B0606030504020204" pitchFamily="34" charset="0"/>
                <a:cs typeface="Open Sans" panose="020B0606030504020204" pitchFamily="34" charset="0"/>
                <a:hlinkClick r:id="rId3"/>
              </a:rPr>
              <a:t>https://www.britannica.com/</a:t>
            </a:r>
            <a:r>
              <a:rPr lang="en-US" dirty="0"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   &amp;   </a:t>
            </a:r>
            <a:r>
              <a:rPr lang="en-US" dirty="0">
                <a:latin typeface="+mj-lt"/>
                <a:ea typeface="Open Sans" panose="020B0606030504020204" pitchFamily="34" charset="0"/>
                <a:cs typeface="Open Sans" panose="020B0606030504020204" pitchFamily="34" charset="0"/>
                <a:hlinkClick r:id="rId4"/>
              </a:rPr>
              <a:t>https://www.wikipedia.org/</a:t>
            </a:r>
            <a:r>
              <a:rPr lang="en-US" dirty="0"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endParaRPr lang="en-US" sz="1800" dirty="0">
              <a:latin typeface="+mj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951375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71D15D3F-D8BB-B84E-A594-6D83D7E7109F}"/>
              </a:ext>
            </a:extLst>
          </p:cNvPr>
          <p:cNvGrpSpPr/>
          <p:nvPr/>
        </p:nvGrpSpPr>
        <p:grpSpPr>
          <a:xfrm>
            <a:off x="6096000" y="76336"/>
            <a:ext cx="5726245" cy="991363"/>
            <a:chOff x="7356092" y="121307"/>
            <a:chExt cx="5726245" cy="991363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687B875-412F-0D46-B8C9-57EB8755A53D}"/>
                </a:ext>
              </a:extLst>
            </p:cNvPr>
            <p:cNvSpPr txBox="1"/>
            <p:nvPr/>
          </p:nvSpPr>
          <p:spPr>
            <a:xfrm>
              <a:off x="7671277" y="355276"/>
              <a:ext cx="4562851" cy="4235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600" spc="3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From the Classroom to the Farm</a:t>
              </a:r>
              <a:endParaRPr lang="id-ID" sz="1600" spc="300" dirty="0">
                <a:solidFill>
                  <a:schemeClr val="tx1">
                    <a:lumMod val="50000"/>
                    <a:lumOff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pic>
          <p:nvPicPr>
            <p:cNvPr id="37" name="Google Shape;89;p1">
              <a:extLst>
                <a:ext uri="{FF2B5EF4-FFF2-40B4-BE49-F238E27FC236}">
                  <a16:creationId xmlns:a16="http://schemas.microsoft.com/office/drawing/2014/main" id="{87C6D30E-22C6-C346-9B0C-5865E8585099}"/>
                </a:ext>
              </a:extLst>
            </p:cNvPr>
            <p:cNvPicPr preferRelativeResize="0"/>
            <p:nvPr/>
          </p:nvPicPr>
          <p:blipFill>
            <a:blip r:embed="rId2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769201" y="121307"/>
              <a:ext cx="1165777" cy="88441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C8B2991C-345B-004B-ABDA-3C6961FD4146}"/>
                </a:ext>
              </a:extLst>
            </p:cNvPr>
            <p:cNvCxnSpPr>
              <a:cxnSpLocks/>
            </p:cNvCxnSpPr>
            <p:nvPr/>
          </p:nvCxnSpPr>
          <p:spPr>
            <a:xfrm>
              <a:off x="7356092" y="1112670"/>
              <a:ext cx="5726245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15DB2560-2E9B-4EF1-89B7-E17849049FA8}"/>
              </a:ext>
            </a:extLst>
          </p:cNvPr>
          <p:cNvSpPr txBox="1"/>
          <p:nvPr/>
        </p:nvSpPr>
        <p:spPr>
          <a:xfrm>
            <a:off x="688650" y="1357617"/>
            <a:ext cx="10986236" cy="3373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11. Chlorosis: is a yellowing of normally green leaves due to a lack of chlorophyll</a:t>
            </a:r>
          </a:p>
          <a:p>
            <a:pPr>
              <a:lnSpc>
                <a:spcPct val="150000"/>
              </a:lnSpc>
            </a:pPr>
            <a:r>
              <a:rPr lang="en-US" dirty="0"/>
              <a:t>12. Wilting: is the loss of rigidity of non-woody parts of plants</a:t>
            </a:r>
          </a:p>
          <a:p>
            <a:pPr>
              <a:lnSpc>
                <a:spcPct val="150000"/>
              </a:lnSpc>
            </a:pPr>
            <a:r>
              <a:rPr lang="en-US" dirty="0"/>
              <a:t>13. Necrosis: death of a circumscribed area of plant tissue as a result of disease or injury</a:t>
            </a:r>
          </a:p>
          <a:p>
            <a:pPr>
              <a:lnSpc>
                <a:spcPct val="150000"/>
              </a:lnSpc>
            </a:pPr>
            <a:r>
              <a:rPr lang="en-US" dirty="0"/>
              <a:t>14. Eukaryote: cell that possesses a clearly defined nucleus</a:t>
            </a:r>
          </a:p>
          <a:p>
            <a:pPr>
              <a:lnSpc>
                <a:spcPct val="150000"/>
              </a:lnSpc>
            </a:pPr>
            <a:r>
              <a:rPr lang="en-US" dirty="0"/>
              <a:t>15. Prokaryote: cell that lacks a distinct  nucleus and other organelles due to the absence of internal membranes</a:t>
            </a:r>
          </a:p>
          <a:p>
            <a:pPr>
              <a:lnSpc>
                <a:spcPct val="150000"/>
              </a:lnSpc>
            </a:pPr>
            <a:r>
              <a:rPr lang="en-US" dirty="0"/>
              <a:t>16. RNA (ribonucleic acid): complex compound of high molecular weight that functions in cellular protein synthesis</a:t>
            </a:r>
          </a:p>
          <a:p>
            <a:pPr>
              <a:lnSpc>
                <a:spcPct val="150000"/>
              </a:lnSpc>
            </a:pPr>
            <a:r>
              <a:rPr lang="en-US" dirty="0"/>
              <a:t>17. DNA (deoxyribonucleic acid): codes genetic information for the </a:t>
            </a:r>
            <a:r>
              <a:rPr lang="en-US" dirty="0" err="1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</a:t>
            </a:r>
            <a:r>
              <a:rPr lang="en-US" dirty="0" err="1"/>
              <a:t>transmission</a:t>
            </a:r>
            <a:r>
              <a:rPr lang="en-US" dirty="0"/>
              <a:t> of inherited traits</a:t>
            </a:r>
          </a:p>
          <a:p>
            <a:pPr>
              <a:lnSpc>
                <a:spcPct val="150000"/>
              </a:lnSpc>
            </a:pP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0A194DD-7548-D645-A25D-54CA518B4F36}"/>
              </a:ext>
            </a:extLst>
          </p:cNvPr>
          <p:cNvSpPr txBox="1"/>
          <p:nvPr/>
        </p:nvSpPr>
        <p:spPr>
          <a:xfrm>
            <a:off x="828661" y="412180"/>
            <a:ext cx="36432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n w="19050">
                  <a:noFill/>
                </a:ln>
                <a:latin typeface="+mj-lt"/>
              </a:rPr>
              <a:t>Glossary </a:t>
            </a:r>
            <a:endParaRPr lang="id-ID" sz="4000" b="1" dirty="0">
              <a:ln w="19050">
                <a:noFill/>
              </a:ln>
              <a:latin typeface="+mj-lt"/>
            </a:endParaRPr>
          </a:p>
        </p:txBody>
      </p:sp>
      <p:sp>
        <p:nvSpPr>
          <p:cNvPr id="11" name="Google Shape;509;p49">
            <a:extLst>
              <a:ext uri="{FF2B5EF4-FFF2-40B4-BE49-F238E27FC236}">
                <a16:creationId xmlns:a16="http://schemas.microsoft.com/office/drawing/2014/main" id="{33471075-1956-1C44-B433-A779A5B6D10E}"/>
              </a:ext>
            </a:extLst>
          </p:cNvPr>
          <p:cNvSpPr txBox="1"/>
          <p:nvPr/>
        </p:nvSpPr>
        <p:spPr>
          <a:xfrm>
            <a:off x="688650" y="5995176"/>
            <a:ext cx="1011991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en-US" dirty="0"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References: </a:t>
            </a:r>
            <a:r>
              <a:rPr lang="en-US" dirty="0">
                <a:latin typeface="+mj-lt"/>
                <a:ea typeface="Open Sans" panose="020B0606030504020204" pitchFamily="34" charset="0"/>
                <a:cs typeface="Open Sans" panose="020B0606030504020204" pitchFamily="34" charset="0"/>
                <a:hlinkClick r:id="rId4"/>
              </a:rPr>
              <a:t>https://www.britannica.com/</a:t>
            </a:r>
            <a:r>
              <a:rPr lang="en-US" dirty="0"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   &amp;   </a:t>
            </a:r>
            <a:r>
              <a:rPr lang="en-US" dirty="0">
                <a:latin typeface="+mj-lt"/>
                <a:ea typeface="Open Sans" panose="020B0606030504020204" pitchFamily="34" charset="0"/>
                <a:cs typeface="Open Sans" panose="020B0606030504020204" pitchFamily="34" charset="0"/>
                <a:hlinkClick r:id="rId5"/>
              </a:rPr>
              <a:t>https://www.wikipedia.org/</a:t>
            </a:r>
            <a:r>
              <a:rPr lang="en-US" dirty="0"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endParaRPr lang="en-US" sz="1800" dirty="0">
              <a:latin typeface="+mj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93421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71D15D3F-D8BB-B84E-A594-6D83D7E7109F}"/>
              </a:ext>
            </a:extLst>
          </p:cNvPr>
          <p:cNvGrpSpPr/>
          <p:nvPr/>
        </p:nvGrpSpPr>
        <p:grpSpPr>
          <a:xfrm>
            <a:off x="6070097" y="374756"/>
            <a:ext cx="5726245" cy="1034319"/>
            <a:chOff x="7330189" y="419727"/>
            <a:chExt cx="5726245" cy="1034319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687B875-412F-0D46-B8C9-57EB8755A53D}"/>
                </a:ext>
              </a:extLst>
            </p:cNvPr>
            <p:cNvSpPr txBox="1"/>
            <p:nvPr/>
          </p:nvSpPr>
          <p:spPr>
            <a:xfrm>
              <a:off x="7639142" y="605649"/>
              <a:ext cx="4562851" cy="4235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600" spc="3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From the Classroom to the Farm</a:t>
              </a:r>
              <a:endParaRPr lang="id-ID" sz="1600" spc="300" dirty="0">
                <a:solidFill>
                  <a:schemeClr val="tx1">
                    <a:lumMod val="50000"/>
                    <a:lumOff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pic>
          <p:nvPicPr>
            <p:cNvPr id="37" name="Google Shape;89;p1">
              <a:extLst>
                <a:ext uri="{FF2B5EF4-FFF2-40B4-BE49-F238E27FC236}">
                  <a16:creationId xmlns:a16="http://schemas.microsoft.com/office/drawing/2014/main" id="{87C6D30E-22C6-C346-9B0C-5865E8585099}"/>
                </a:ext>
              </a:extLst>
            </p:cNvPr>
            <p:cNvPicPr preferRelativeResize="0"/>
            <p:nvPr/>
          </p:nvPicPr>
          <p:blipFill>
            <a:blip r:embed="rId2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845684" y="419727"/>
              <a:ext cx="1165777" cy="88441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C8B2991C-345B-004B-ABDA-3C6961FD4146}"/>
                </a:ext>
              </a:extLst>
            </p:cNvPr>
            <p:cNvCxnSpPr>
              <a:cxnSpLocks/>
            </p:cNvCxnSpPr>
            <p:nvPr/>
          </p:nvCxnSpPr>
          <p:spPr>
            <a:xfrm>
              <a:off x="7330189" y="1454046"/>
              <a:ext cx="5726245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15DB2560-2E9B-4EF1-89B7-E17849049FA8}"/>
              </a:ext>
            </a:extLst>
          </p:cNvPr>
          <p:cNvSpPr txBox="1"/>
          <p:nvPr/>
        </p:nvSpPr>
        <p:spPr>
          <a:xfrm>
            <a:off x="6035402" y="3064667"/>
            <a:ext cx="58953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n w="19050">
                  <a:noFill/>
                </a:ln>
                <a:latin typeface="+mj-lt"/>
              </a:rPr>
              <a:t>1</a:t>
            </a:r>
            <a:r>
              <a:rPr lang="id-ID" sz="2400" dirty="0">
                <a:ln w="19050">
                  <a:noFill/>
                </a:ln>
                <a:latin typeface="+mj-lt"/>
              </a:rPr>
              <a:t>. </a:t>
            </a:r>
            <a:r>
              <a:rPr lang="en-US" sz="2400" b="0" i="0" u="none" strike="noStrike" cap="none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Increase knowledge about plant diseases</a:t>
            </a:r>
            <a:endParaRPr lang="en-US" sz="2400" dirty="0">
              <a:latin typeface="+mj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4505917-A899-C241-A3BE-87A4DD5B1771}"/>
              </a:ext>
            </a:extLst>
          </p:cNvPr>
          <p:cNvSpPr txBox="1"/>
          <p:nvPr/>
        </p:nvSpPr>
        <p:spPr>
          <a:xfrm>
            <a:off x="6054063" y="4000839"/>
            <a:ext cx="58953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n w="19050">
                  <a:noFill/>
                </a:ln>
                <a:latin typeface="+mj-lt"/>
              </a:rPr>
              <a:t>2</a:t>
            </a:r>
            <a:r>
              <a:rPr lang="id-ID" sz="2400" dirty="0">
                <a:ln w="19050">
                  <a:noFill/>
                </a:ln>
                <a:latin typeface="+mj-lt"/>
              </a:rPr>
              <a:t>. </a:t>
            </a:r>
            <a:r>
              <a:rPr lang="en-US" sz="2400" b="0" i="0" u="none" strike="noStrike" cap="none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Develop methods, equipment, and material for management and control</a:t>
            </a:r>
            <a:endParaRPr lang="en-US" sz="2400" dirty="0"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0CB63D-8057-CC40-8854-67AB04BEDA1F}"/>
              </a:ext>
            </a:extLst>
          </p:cNvPr>
          <p:cNvSpPr txBox="1"/>
          <p:nvPr/>
        </p:nvSpPr>
        <p:spPr>
          <a:xfrm>
            <a:off x="6041622" y="5310237"/>
            <a:ext cx="61503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n w="19050">
                  <a:noFill/>
                </a:ln>
                <a:latin typeface="+mj-lt"/>
              </a:rPr>
              <a:t>3</a:t>
            </a:r>
            <a:r>
              <a:rPr lang="id-ID" sz="2400" dirty="0">
                <a:ln w="19050">
                  <a:noFill/>
                </a:ln>
                <a:latin typeface="+mj-lt"/>
              </a:rPr>
              <a:t>. </a:t>
            </a:r>
            <a:r>
              <a:rPr lang="en-US" sz="2400" dirty="0">
                <a:ln w="19050">
                  <a:noFill/>
                </a:ln>
                <a:solidFill>
                  <a:srgbClr val="191919"/>
                </a:solidFill>
                <a:latin typeface="+mj-lt"/>
                <a:cs typeface="Arial"/>
                <a:sym typeface="Arial"/>
              </a:rPr>
              <a:t>P</a:t>
            </a:r>
            <a:r>
              <a:rPr lang="en-US" sz="2400" b="0" i="0" u="none" strike="noStrike" cap="none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rotect food and resources for generations to come </a:t>
            </a:r>
            <a:endParaRPr lang="en-US" sz="2400" dirty="0"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0A194DD-7548-D645-A25D-54CA518B4F36}"/>
              </a:ext>
            </a:extLst>
          </p:cNvPr>
          <p:cNvSpPr txBox="1"/>
          <p:nvPr/>
        </p:nvSpPr>
        <p:spPr>
          <a:xfrm>
            <a:off x="6105854" y="1769111"/>
            <a:ext cx="56133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n w="19050">
                  <a:noFill/>
                </a:ln>
                <a:latin typeface="+mj-lt"/>
              </a:rPr>
              <a:t>Goals of Plant Pathology</a:t>
            </a:r>
            <a:endParaRPr lang="id-ID" sz="4000" b="1" dirty="0">
              <a:ln w="19050">
                <a:noFill/>
              </a:ln>
              <a:latin typeface="+mj-lt"/>
            </a:endParaRPr>
          </a:p>
        </p:txBody>
      </p:sp>
      <p:pic>
        <p:nvPicPr>
          <p:cNvPr id="11" name="Picture 10" descr="Rows of cabbages growing in field">
            <a:extLst>
              <a:ext uri="{FF2B5EF4-FFF2-40B4-BE49-F238E27FC236}">
                <a16:creationId xmlns:a16="http://schemas.microsoft.com/office/drawing/2014/main" id="{6B51FD37-3089-C041-8250-6159940816E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58409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8427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71D15D3F-D8BB-B84E-A594-6D83D7E7109F}"/>
              </a:ext>
            </a:extLst>
          </p:cNvPr>
          <p:cNvGrpSpPr/>
          <p:nvPr/>
        </p:nvGrpSpPr>
        <p:grpSpPr>
          <a:xfrm>
            <a:off x="6070097" y="374756"/>
            <a:ext cx="5726245" cy="1034319"/>
            <a:chOff x="7330189" y="419727"/>
            <a:chExt cx="5726245" cy="1034319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687B875-412F-0D46-B8C9-57EB8755A53D}"/>
                </a:ext>
              </a:extLst>
            </p:cNvPr>
            <p:cNvSpPr txBox="1"/>
            <p:nvPr/>
          </p:nvSpPr>
          <p:spPr>
            <a:xfrm>
              <a:off x="7639142" y="605649"/>
              <a:ext cx="4562851" cy="4235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600" spc="3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From the Classroom to the Farm</a:t>
              </a:r>
              <a:endParaRPr lang="id-ID" sz="1600" spc="300" dirty="0">
                <a:solidFill>
                  <a:schemeClr val="tx1">
                    <a:lumMod val="50000"/>
                    <a:lumOff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pic>
          <p:nvPicPr>
            <p:cNvPr id="37" name="Google Shape;89;p1">
              <a:extLst>
                <a:ext uri="{FF2B5EF4-FFF2-40B4-BE49-F238E27FC236}">
                  <a16:creationId xmlns:a16="http://schemas.microsoft.com/office/drawing/2014/main" id="{87C6D30E-22C6-C346-9B0C-5865E8585099}"/>
                </a:ext>
              </a:extLst>
            </p:cNvPr>
            <p:cNvPicPr preferRelativeResize="0"/>
            <p:nvPr/>
          </p:nvPicPr>
          <p:blipFill>
            <a:blip r:embed="rId2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845684" y="419727"/>
              <a:ext cx="1165777" cy="88441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C8B2991C-345B-004B-ABDA-3C6961FD4146}"/>
                </a:ext>
              </a:extLst>
            </p:cNvPr>
            <p:cNvCxnSpPr>
              <a:cxnSpLocks/>
            </p:cNvCxnSpPr>
            <p:nvPr/>
          </p:nvCxnSpPr>
          <p:spPr>
            <a:xfrm>
              <a:off x="7330189" y="1454046"/>
              <a:ext cx="5726245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15DB2560-2E9B-4EF1-89B7-E17849049FA8}"/>
              </a:ext>
            </a:extLst>
          </p:cNvPr>
          <p:cNvSpPr txBox="1"/>
          <p:nvPr/>
        </p:nvSpPr>
        <p:spPr>
          <a:xfrm>
            <a:off x="5979418" y="2766087"/>
            <a:ext cx="58953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n w="19050">
                  <a:noFill/>
                </a:ln>
                <a:latin typeface="+mj-lt"/>
              </a:rPr>
              <a:t>1</a:t>
            </a:r>
            <a:r>
              <a:rPr lang="id-ID" sz="2400" dirty="0">
                <a:ln w="19050">
                  <a:noFill/>
                </a:ln>
                <a:latin typeface="+mj-lt"/>
              </a:rPr>
              <a:t>. </a:t>
            </a:r>
            <a:r>
              <a:rPr lang="en-US" sz="2400" dirty="0">
                <a:solidFill>
                  <a:srgbClr val="191919"/>
                </a:solidFill>
                <a:latin typeface="+mj-lt"/>
              </a:rPr>
              <a:t>Protects crops against disease and disease epidemics </a:t>
            </a:r>
            <a:endParaRPr lang="en-US" sz="2400" dirty="0">
              <a:latin typeface="+mj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4505917-A899-C241-A3BE-87A4DD5B1771}"/>
              </a:ext>
            </a:extLst>
          </p:cNvPr>
          <p:cNvSpPr txBox="1"/>
          <p:nvPr/>
        </p:nvSpPr>
        <p:spPr>
          <a:xfrm>
            <a:off x="5998079" y="4056823"/>
            <a:ext cx="58953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n w="19050">
                  <a:noFill/>
                </a:ln>
                <a:latin typeface="+mj-lt"/>
              </a:rPr>
              <a:t>2</a:t>
            </a:r>
            <a:r>
              <a:rPr lang="id-ID" sz="2400" dirty="0">
                <a:ln w="19050">
                  <a:noFill/>
                </a:ln>
                <a:latin typeface="+mj-lt"/>
              </a:rPr>
              <a:t>. </a:t>
            </a:r>
            <a:r>
              <a:rPr lang="en-US" sz="2400" dirty="0">
                <a:solidFill>
                  <a:srgbClr val="191919"/>
                </a:solidFill>
                <a:latin typeface="+mj-lt"/>
              </a:rPr>
              <a:t>Allows for the maintenance of food security </a:t>
            </a:r>
            <a:endParaRPr lang="en-US" sz="2400" dirty="0"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0CB63D-8057-CC40-8854-67AB04BEDA1F}"/>
              </a:ext>
            </a:extLst>
          </p:cNvPr>
          <p:cNvSpPr txBox="1"/>
          <p:nvPr/>
        </p:nvSpPr>
        <p:spPr>
          <a:xfrm>
            <a:off x="6041622" y="5048980"/>
            <a:ext cx="61503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n w="19050">
                  <a:noFill/>
                </a:ln>
                <a:latin typeface="+mj-lt"/>
              </a:rPr>
              <a:t>3</a:t>
            </a:r>
            <a:r>
              <a:rPr lang="id-ID" sz="2400" dirty="0">
                <a:ln w="19050">
                  <a:noFill/>
                </a:ln>
                <a:latin typeface="+mj-lt"/>
              </a:rPr>
              <a:t>. </a:t>
            </a:r>
            <a:r>
              <a:rPr lang="en-US" sz="2400" dirty="0">
                <a:solidFill>
                  <a:srgbClr val="191919"/>
                </a:solidFill>
                <a:latin typeface="+mj-lt"/>
              </a:rPr>
              <a:t>Provide farmers the necessary information and aids to protect their crop and their source of income</a:t>
            </a:r>
            <a:endParaRPr lang="en-US" sz="2400" dirty="0"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0A194DD-7548-D645-A25D-54CA518B4F36}"/>
              </a:ext>
            </a:extLst>
          </p:cNvPr>
          <p:cNvSpPr txBox="1"/>
          <p:nvPr/>
        </p:nvSpPr>
        <p:spPr>
          <a:xfrm>
            <a:off x="5598367" y="1787772"/>
            <a:ext cx="65936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n w="19050">
                  <a:noFill/>
                </a:ln>
                <a:latin typeface="+mj-lt"/>
              </a:rPr>
              <a:t>Importance of Plant Pathology</a:t>
            </a:r>
            <a:endParaRPr lang="id-ID" sz="3600" b="1" dirty="0">
              <a:ln w="19050">
                <a:noFill/>
              </a:ln>
              <a:latin typeface="+mj-lt"/>
            </a:endParaRPr>
          </a:p>
        </p:txBody>
      </p:sp>
      <p:pic>
        <p:nvPicPr>
          <p:cNvPr id="11" name="Picture 10" descr="Rows of cabbages growing in field">
            <a:extLst>
              <a:ext uri="{FF2B5EF4-FFF2-40B4-BE49-F238E27FC236}">
                <a16:creationId xmlns:a16="http://schemas.microsoft.com/office/drawing/2014/main" id="{6B51FD37-3089-C041-8250-6159940816E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58409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2306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67A786A6-5A85-9247-8BF9-4B2F13DCBACE}"/>
              </a:ext>
            </a:extLst>
          </p:cNvPr>
          <p:cNvGrpSpPr/>
          <p:nvPr/>
        </p:nvGrpSpPr>
        <p:grpSpPr>
          <a:xfrm>
            <a:off x="2556590" y="55983"/>
            <a:ext cx="9635411" cy="2042090"/>
            <a:chOff x="4064049" y="115652"/>
            <a:chExt cx="8105738" cy="1640988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E22A4E5-6272-8D4B-9140-8B9B2DFDD71D}"/>
                </a:ext>
              </a:extLst>
            </p:cNvPr>
            <p:cNvGrpSpPr/>
            <p:nvPr/>
          </p:nvGrpSpPr>
          <p:grpSpPr>
            <a:xfrm>
              <a:off x="4064049" y="320716"/>
              <a:ext cx="7473104" cy="1435924"/>
              <a:chOff x="3796367" y="496757"/>
              <a:chExt cx="7473104" cy="1435924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73CA644-6D91-EA4A-97E3-64299D35C0A9}"/>
                  </a:ext>
                </a:extLst>
              </p:cNvPr>
              <p:cNvSpPr txBox="1"/>
              <p:nvPr/>
            </p:nvSpPr>
            <p:spPr>
              <a:xfrm>
                <a:off x="3796367" y="1413300"/>
                <a:ext cx="5798038" cy="5193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600" b="1" dirty="0">
                    <a:ln w="19050">
                      <a:noFill/>
                    </a:ln>
                    <a:latin typeface="+mj-lt"/>
                  </a:rPr>
                  <a:t>Plant Disease &amp; Crop Production</a:t>
                </a:r>
                <a:endParaRPr lang="id-ID" sz="3600" b="1" dirty="0">
                  <a:ln w="19050">
                    <a:noFill/>
                  </a:ln>
                  <a:latin typeface="+mj-lt"/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8D2B040-C4E3-9B4F-B204-FBECE9A62FF9}"/>
                  </a:ext>
                </a:extLst>
              </p:cNvPr>
              <p:cNvSpPr txBox="1"/>
              <p:nvPr/>
            </p:nvSpPr>
            <p:spPr>
              <a:xfrm>
                <a:off x="7626181" y="496757"/>
                <a:ext cx="3643290" cy="34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600" spc="3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ea typeface="Open Sans" panose="020B0606030504020204" pitchFamily="34" charset="0"/>
                    <a:cs typeface="Open Sans" panose="020B0606030504020204" pitchFamily="34" charset="0"/>
                  </a:rPr>
                  <a:t>From the Classroom to the Farm</a:t>
                </a:r>
                <a:endParaRPr lang="id-ID" sz="1600" spc="3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pic>
          <p:nvPicPr>
            <p:cNvPr id="11" name="Google Shape;89;p1">
              <a:extLst>
                <a:ext uri="{FF2B5EF4-FFF2-40B4-BE49-F238E27FC236}">
                  <a16:creationId xmlns:a16="http://schemas.microsoft.com/office/drawing/2014/main" id="{452D8085-B4BC-0245-836A-B059EA813665}"/>
                </a:ext>
              </a:extLst>
            </p:cNvPr>
            <p:cNvPicPr preferRelativeResize="0"/>
            <p:nvPr/>
          </p:nvPicPr>
          <p:blipFill>
            <a:blip r:embed="rId2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085327" y="115652"/>
              <a:ext cx="953638" cy="730616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A8CC133-0F8E-FD48-A910-529B013086E0}"/>
                </a:ext>
              </a:extLst>
            </p:cNvPr>
            <p:cNvCxnSpPr>
              <a:cxnSpLocks/>
            </p:cNvCxnSpPr>
            <p:nvPr/>
          </p:nvCxnSpPr>
          <p:spPr>
            <a:xfrm>
              <a:off x="7831725" y="914213"/>
              <a:ext cx="4338062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4" name="Google Shape;212;p8">
            <a:extLst>
              <a:ext uri="{FF2B5EF4-FFF2-40B4-BE49-F238E27FC236}">
                <a16:creationId xmlns:a16="http://schemas.microsoft.com/office/drawing/2014/main" id="{E6335CD8-BE44-D74A-B1D5-A54E03183FC4}"/>
              </a:ext>
            </a:extLst>
          </p:cNvPr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8580" y="2435289"/>
            <a:ext cx="7725336" cy="44227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214;p8">
            <a:extLst>
              <a:ext uri="{FF2B5EF4-FFF2-40B4-BE49-F238E27FC236}">
                <a16:creationId xmlns:a16="http://schemas.microsoft.com/office/drawing/2014/main" id="{5250655C-4967-954A-BB75-2B06E3092513}"/>
              </a:ext>
            </a:extLst>
          </p:cNvPr>
          <p:cNvPicPr preferRelativeResize="0"/>
          <p:nvPr/>
        </p:nvPicPr>
        <p:blipFill rotWithShape="1"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00447" y="2705877"/>
            <a:ext cx="3138884" cy="3552326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215;p8">
            <a:extLst>
              <a:ext uri="{FF2B5EF4-FFF2-40B4-BE49-F238E27FC236}">
                <a16:creationId xmlns:a16="http://schemas.microsoft.com/office/drawing/2014/main" id="{85AB66E0-C50F-2D4A-81D5-7121D5A7A1ED}"/>
              </a:ext>
            </a:extLst>
          </p:cNvPr>
          <p:cNvSpPr txBox="1"/>
          <p:nvPr/>
        </p:nvSpPr>
        <p:spPr>
          <a:xfrm>
            <a:off x="9059445" y="6465303"/>
            <a:ext cx="4271700" cy="258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rgbClr val="191919"/>
                </a:solidFill>
                <a:latin typeface="+mj-lt"/>
                <a:ea typeface="Open Sans Light"/>
                <a:cs typeface="Open Sans Light"/>
                <a:sym typeface="Open Sans Light"/>
              </a:rPr>
              <a:t>Created in </a:t>
            </a:r>
            <a:r>
              <a:rPr lang="en-US" sz="1200" b="0" i="0" u="none" strike="noStrike" cap="none" dirty="0" err="1">
                <a:solidFill>
                  <a:srgbClr val="191919"/>
                </a:solidFill>
                <a:latin typeface="+mj-lt"/>
                <a:ea typeface="Open Sans Light"/>
                <a:cs typeface="Open Sans Light"/>
                <a:sym typeface="Open Sans Light"/>
              </a:rPr>
              <a:t>Biorender.com</a:t>
            </a:r>
            <a:endParaRPr sz="1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500803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331</TotalTime>
  <Words>2132</Words>
  <Application>Microsoft Macintosh PowerPoint</Application>
  <PresentationFormat>Widescreen</PresentationFormat>
  <Paragraphs>372</Paragraphs>
  <Slides>61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6" baseType="lpstr">
      <vt:lpstr>Arial</vt:lpstr>
      <vt:lpstr>Calibri</vt:lpstr>
      <vt:lpstr>Calibri Light</vt:lpstr>
      <vt:lpstr>Open Sans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Colon-Carrion, Nicole - (ncoloncarrion)</dc:creator>
  <cp:lastModifiedBy>Colon-Carrion, Nicole - (ncoloncarrion)</cp:lastModifiedBy>
  <cp:revision>19</cp:revision>
  <dcterms:created xsi:type="dcterms:W3CDTF">2022-01-16T16:03:08Z</dcterms:created>
  <dcterms:modified xsi:type="dcterms:W3CDTF">2023-10-29T19:32:42Z</dcterms:modified>
</cp:coreProperties>
</file>